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3" r:id="rId1"/>
  </p:sldMasterIdLst>
  <p:notesMasterIdLst>
    <p:notesMasterId r:id="rId48"/>
  </p:notesMasterIdLst>
  <p:sldIdLst>
    <p:sldId id="269" r:id="rId2"/>
    <p:sldId id="270" r:id="rId3"/>
    <p:sldId id="271" r:id="rId4"/>
    <p:sldId id="272" r:id="rId5"/>
    <p:sldId id="291" r:id="rId6"/>
    <p:sldId id="273" r:id="rId7"/>
    <p:sldId id="274" r:id="rId8"/>
    <p:sldId id="275" r:id="rId9"/>
    <p:sldId id="292" r:id="rId10"/>
    <p:sldId id="276" r:id="rId11"/>
    <p:sldId id="257" r:id="rId12"/>
    <p:sldId id="258" r:id="rId13"/>
    <p:sldId id="277" r:id="rId14"/>
    <p:sldId id="278" r:id="rId15"/>
    <p:sldId id="279" r:id="rId16"/>
    <p:sldId id="289" r:id="rId17"/>
    <p:sldId id="290" r:id="rId18"/>
    <p:sldId id="280" r:id="rId19"/>
    <p:sldId id="282" r:id="rId20"/>
    <p:sldId id="283" r:id="rId21"/>
    <p:sldId id="284" r:id="rId22"/>
    <p:sldId id="285" r:id="rId23"/>
    <p:sldId id="286" r:id="rId24"/>
    <p:sldId id="287" r:id="rId25"/>
    <p:sldId id="288" r:id="rId26"/>
    <p:sldId id="296" r:id="rId27"/>
    <p:sldId id="293" r:id="rId28"/>
    <p:sldId id="260" r:id="rId29"/>
    <p:sldId id="261" r:id="rId30"/>
    <p:sldId id="262" r:id="rId31"/>
    <p:sldId id="263" r:id="rId32"/>
    <p:sldId id="264" r:id="rId33"/>
    <p:sldId id="265" r:id="rId34"/>
    <p:sldId id="300" r:id="rId35"/>
    <p:sldId id="298" r:id="rId36"/>
    <p:sldId id="303" r:id="rId37"/>
    <p:sldId id="299" r:id="rId38"/>
    <p:sldId id="304" r:id="rId39"/>
    <p:sldId id="305" r:id="rId40"/>
    <p:sldId id="266" r:id="rId41"/>
    <p:sldId id="306" r:id="rId42"/>
    <p:sldId id="307" r:id="rId43"/>
    <p:sldId id="297" r:id="rId44"/>
    <p:sldId id="301" r:id="rId45"/>
    <p:sldId id="302" r:id="rId46"/>
    <p:sldId id="268" r:id="rId4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38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CAA0F444-60DC-4D6F-8F7C-8B6B28EA0B3A}" type="datetimeFigureOut">
              <a:rPr lang="hu-HU"/>
              <a:pPr>
                <a:defRPr/>
              </a:pPr>
              <a:t>2015.05.19.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u-HU" noProof="0" smtClean="0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noProof="0" smtClean="0"/>
              <a:t>Mintaszöveg szerkesztése</a:t>
            </a:r>
          </a:p>
          <a:p>
            <a:pPr lvl="1"/>
            <a:r>
              <a:rPr lang="hu-HU" noProof="0" smtClean="0"/>
              <a:t>Második szint</a:t>
            </a:r>
          </a:p>
          <a:p>
            <a:pPr lvl="2"/>
            <a:r>
              <a:rPr lang="hu-HU" noProof="0" smtClean="0"/>
              <a:t>Harmadik szint</a:t>
            </a:r>
          </a:p>
          <a:p>
            <a:pPr lvl="3"/>
            <a:r>
              <a:rPr lang="hu-HU" noProof="0" smtClean="0"/>
              <a:t>Negyedik szint</a:t>
            </a:r>
          </a:p>
          <a:p>
            <a:pPr lvl="4"/>
            <a:r>
              <a:rPr lang="hu-HU" noProof="0" smtClean="0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745E46F-7449-4212-ABAD-403DA894B1F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433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22671E4-7753-4B00-B0F6-A906CDD80FB7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34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38915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1760484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FC15298-E128-4E67-BE70-8E9614B1EA04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35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40963" name="Rectangle 2050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4" name="Rectangle 2051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7451636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95E181-099E-4076-81F8-3F6CF62E71DB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43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0179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5392630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6E9D606-3EA2-40FA-93DC-E337320B2BE6}" type="slidenum">
              <a:rPr lang="hu-HU" altLang="hu-HU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44</a:t>
            </a:fld>
            <a:endParaRPr lang="hu-HU" altLang="hu-HU" smtClean="0">
              <a:latin typeface="Arial" panose="020B0604020202020204" pitchFamily="34" charset="0"/>
            </a:endParaRPr>
          </a:p>
        </p:txBody>
      </p:sp>
      <p:sp>
        <p:nvSpPr>
          <p:cNvPr id="52227" name="Rectangle 2"/>
          <p:cNvSpPr>
            <a:spLocks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hu-HU" altLang="hu-HU" smtClean="0"/>
          </a:p>
        </p:txBody>
      </p:sp>
    </p:spTree>
    <p:extLst>
      <p:ext uri="{BB962C8B-B14F-4D97-AF65-F5344CB8AC3E}">
        <p14:creationId xmlns:p14="http://schemas.microsoft.com/office/powerpoint/2010/main" val="2001045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57350" y="4464028"/>
            <a:ext cx="6858000" cy="1194650"/>
          </a:xfrm>
        </p:spPr>
        <p:txBody>
          <a:bodyPr wrap="none" anchor="t"/>
          <a:lstStyle>
            <a:lvl1pPr algn="r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100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7349" y="3829878"/>
            <a:ext cx="6858000" cy="618523"/>
          </a:xfrm>
        </p:spPr>
        <p:txBody>
          <a:bodyPr anchor="b"/>
          <a:lstStyle>
            <a:lvl1pPr marL="0" indent="0" algn="r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F363D-0057-4557-A2AA-3BA2F2F0BA02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1609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áma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367161"/>
            <a:ext cx="7886700" cy="81935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987426"/>
            <a:ext cx="7886700" cy="337973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5186516"/>
            <a:ext cx="7885509" cy="682472"/>
          </a:xfrm>
        </p:spPr>
        <p:txBody>
          <a:bodyPr/>
          <a:lstStyle>
            <a:lvl1pPr marL="0" indent="0">
              <a:buNone/>
              <a:defRPr sz="12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A5866-0D46-40C3-8196-93B433B3471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326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3534344"/>
          </a:xfrm>
        </p:spPr>
        <p:txBody>
          <a:bodyPr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489399"/>
            <a:ext cx="7885509" cy="150182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09070-2ED1-4D6C-B894-C225883440CB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279459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8"/>
          <p:cNvSpPr txBox="1"/>
          <p:nvPr/>
        </p:nvSpPr>
        <p:spPr>
          <a:xfrm>
            <a:off x="833438" y="787400"/>
            <a:ext cx="457200" cy="584200"/>
          </a:xfrm>
          <a:prstGeom prst="rect">
            <a:avLst/>
          </a:prstGeom>
        </p:spPr>
        <p:txBody>
          <a:bodyPr lIns="68580" tIns="34290" rIns="68580" bIns="34290"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en-US" sz="6000" dirty="0">
                <a:effectLst/>
              </a:rPr>
              <a:t>“</a:t>
            </a:r>
          </a:p>
        </p:txBody>
      </p:sp>
      <p:sp>
        <p:nvSpPr>
          <p:cNvPr id="6" name="TextBox 9"/>
          <p:cNvSpPr txBox="1"/>
          <p:nvPr/>
        </p:nvSpPr>
        <p:spPr>
          <a:xfrm>
            <a:off x="7827963" y="2743200"/>
            <a:ext cx="457200" cy="584200"/>
          </a:xfrm>
          <a:prstGeom prst="rect">
            <a:avLst/>
          </a:prstGeom>
        </p:spPr>
        <p:txBody>
          <a:bodyPr lIns="68580" tIns="34290" rIns="68580" bIns="34290"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>
              <a:defRPr/>
            </a:pPr>
            <a:r>
              <a:rPr lang="en-US" sz="60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365125"/>
            <a:ext cx="6977064" cy="2992904"/>
          </a:xfrm>
        </p:spPr>
        <p:txBody>
          <a:bodyPr/>
          <a:lstStyle>
            <a:lvl1pPr>
              <a:defRPr sz="33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8650" y="4501729"/>
            <a:ext cx="7884318" cy="1489496"/>
          </a:xfrm>
        </p:spPr>
        <p:txBody>
          <a:bodyPr anchor="ctr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855A2-3D70-44E1-9366-68529BA95FD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600572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326968"/>
            <a:ext cx="7886700" cy="2511835"/>
          </a:xfrm>
        </p:spPr>
        <p:txBody>
          <a:bodyPr anchor="b"/>
          <a:lstStyle>
            <a:lvl1pPr>
              <a:defRPr sz="405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4850581"/>
            <a:ext cx="7885509" cy="1140644"/>
          </a:xfrm>
        </p:spPr>
        <p:txBody>
          <a:bodyPr anchor="t"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7C4FB-DDE0-4D1D-96E6-427078073CB5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887256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002961" y="188595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017598" y="2571750"/>
            <a:ext cx="2195513" cy="3589338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40996" y="1885950"/>
            <a:ext cx="2202181" cy="576262"/>
          </a:xfrm>
        </p:spPr>
        <p:txBody>
          <a:bodyPr anchor="b">
            <a:noAutofit/>
          </a:bodyPr>
          <a:lstStyle>
            <a:lvl1pPr>
              <a:buNone/>
              <a:defRPr lang="en-US" sz="18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33081" y="2571750"/>
            <a:ext cx="2210096" cy="3589338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71777" y="1885950"/>
            <a:ext cx="2199085" cy="576262"/>
          </a:xfrm>
        </p:spPr>
        <p:txBody>
          <a:bodyPr anchor="b">
            <a:noAutofit/>
          </a:bodyPr>
          <a:lstStyle>
            <a:lvl1pPr>
              <a:buNone/>
              <a:defRPr lang="en-US" sz="18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71777" y="2571750"/>
            <a:ext cx="2199085" cy="3589338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4" name="Footer Placeholder 4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59A79-398A-48AD-9CB8-146227DF61AA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71213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éphasá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99064" y="4297503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99064" y="2256354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99064" y="4873766"/>
            <a:ext cx="2205038" cy="659189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26748" y="4297503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256354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25733" y="4873765"/>
            <a:ext cx="2200805" cy="659189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53242" y="4297503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53241" y="2256354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53148" y="4873763"/>
            <a:ext cx="2201998" cy="659189"/>
          </a:xfrm>
        </p:spPr>
        <p:txBody>
          <a:bodyPr anchor="t"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F5018-7780-4E30-A5EA-51F0AF2001D3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840157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E86D21-287A-451B-9647-0CFE3C8CC4F9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712437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7110E6-4B17-4E26-B34B-5D070D9BD0F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542015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A9F51-40DA-48E9-926B-F84AB8802A7D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19949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40899" y="4464028"/>
            <a:ext cx="6858000" cy="1194650"/>
          </a:xfrm>
        </p:spPr>
        <p:txBody>
          <a:bodyPr wrap="none" anchor="t"/>
          <a:lstStyle>
            <a:lvl1pPr algn="l">
              <a:defRPr sz="7200" b="0" spc="-225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40899" y="3829878"/>
            <a:ext cx="6858000" cy="617822"/>
          </a:xfrm>
        </p:spPr>
        <p:txBody>
          <a:bodyPr anchor="b"/>
          <a:lstStyle>
            <a:lvl1pPr marL="0" indent="0" algn="l">
              <a:buNone/>
              <a:defRPr sz="24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914124-283A-42A5-94A0-AA486809F70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501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0000" y="1825625"/>
            <a:ext cx="3768912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9880" y="1825625"/>
            <a:ext cx="377547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99460-DFF7-4C4E-97EC-CF0132446F14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958312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000" y="1681163"/>
            <a:ext cx="3768912" cy="823912"/>
          </a:xfrm>
        </p:spPr>
        <p:txBody>
          <a:bodyPr anchor="b"/>
          <a:lstStyle>
            <a:lvl1pPr marL="0" indent="0">
              <a:buNone/>
              <a:defRPr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000" y="2505075"/>
            <a:ext cx="3768912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39880" y="1681163"/>
            <a:ext cx="3776661" cy="823912"/>
          </a:xfrm>
        </p:spPr>
        <p:txBody>
          <a:bodyPr anchor="b"/>
          <a:lstStyle>
            <a:lvl1pPr>
              <a:buNone/>
              <a:defRPr lang="en-US" sz="20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39880" y="2505075"/>
            <a:ext cx="3776661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D8226B-5B7E-4AE5-8ED3-4D0DCA72EEC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9696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AAFF2E-F59C-41AF-8EC6-625A42C5321C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009853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420F21-06A0-4ABE-A476-9200BB697648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35242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/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CC98E-2074-4E93-A80E-5C42BE1A7241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95516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hu-HU" noProof="0" smtClean="0"/>
              <a:t>Kép beszúrásához kattintson az ikonra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000" y="2057400"/>
            <a:ext cx="2739019" cy="3811588"/>
          </a:xfrm>
        </p:spPr>
        <p:txBody>
          <a:bodyPr/>
          <a:lstStyle>
            <a:lvl1pPr marL="0" indent="0">
              <a:buNone/>
              <a:defRPr sz="14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DC74B3-BE8F-4829-ADD2-2459C3030E4E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039258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825625"/>
            <a:ext cx="76755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smtClean="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pPr>
              <a:defRPr/>
            </a:pPr>
            <a:fld id="{3C22CA08-8C18-4C2A-B11B-E2E23F332496}" type="slidenum">
              <a:rPr lang="hu-HU" altLang="hu-HU"/>
              <a:pPr>
                <a:defRPr/>
              </a:pPr>
              <a:t>‹#›</a:t>
            </a:fld>
            <a:endParaRPr lang="hu-HU" altLang="hu-H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52" r:id="rId1"/>
    <p:sldLayoutId id="2147483953" r:id="rId2"/>
    <p:sldLayoutId id="2147483954" r:id="rId3"/>
    <p:sldLayoutId id="2147483955" r:id="rId4"/>
    <p:sldLayoutId id="2147483956" r:id="rId5"/>
    <p:sldLayoutId id="2147483957" r:id="rId6"/>
    <p:sldLayoutId id="2147483958" r:id="rId7"/>
    <p:sldLayoutId id="2147483959" r:id="rId8"/>
    <p:sldLayoutId id="2147483960" r:id="rId9"/>
    <p:sldLayoutId id="2147483961" r:id="rId10"/>
    <p:sldLayoutId id="2147483962" r:id="rId11"/>
    <p:sldLayoutId id="2147483968" r:id="rId12"/>
    <p:sldLayoutId id="2147483963" r:id="rId13"/>
    <p:sldLayoutId id="2147483964" r:id="rId14"/>
    <p:sldLayoutId id="2147483965" r:id="rId15"/>
    <p:sldLayoutId id="2147483966" r:id="rId16"/>
    <p:sldLayoutId id="2147483967" r:id="rId17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rbel" panose="020B0503020204020204" pitchFamily="34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6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hyperlink" Target="mailto:gnagy@burda.hu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hu-HU" altLang="hu-HU" smtClean="0"/>
              <a:t>Alapfogalmak</a:t>
            </a:r>
          </a:p>
        </p:txBody>
      </p:sp>
      <p:sp>
        <p:nvSpPr>
          <p:cNvPr id="6147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u="sng" dirty="0" smtClean="0"/>
              <a:t>Adatvédelem</a:t>
            </a:r>
            <a:r>
              <a:rPr lang="hu-HU" altLang="hu-HU" dirty="0" smtClean="0"/>
              <a:t>: a személyes adatokat védi attól, hogy azokat illetéktelen személyek megismerjék, vagy megváltoztassák. 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u="sng" dirty="0" smtClean="0"/>
              <a:t>Adatbiztonság</a:t>
            </a:r>
            <a:r>
              <a:rPr lang="hu-HU" altLang="hu-HU" dirty="0" smtClean="0"/>
              <a:t>: az adatok és a programok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dirty="0" smtClean="0"/>
              <a:t>- műszaki eredetű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dirty="0" smtClean="0"/>
              <a:t>- hanyagságból eredő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dirty="0" smtClean="0"/>
              <a:t>- vagy célzatos</a:t>
            </a:r>
          </a:p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dirty="0" smtClean="0"/>
              <a:t>	megváltoztatása vagy törlése ellen foganatosított védőintézkedések, illetéktelen hozzáféréssel szembeni védelem.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Számítógépes kártevők</a:t>
            </a:r>
          </a:p>
        </p:txBody>
      </p:sp>
      <p:sp>
        <p:nvSpPr>
          <p:cNvPr id="15363" name="Tartalom helye 2"/>
          <p:cNvSpPr>
            <a:spLocks noGrp="1"/>
          </p:cNvSpPr>
          <p:nvPr>
            <p:ph idx="1"/>
          </p:nvPr>
        </p:nvSpPr>
        <p:spPr>
          <a:xfrm>
            <a:off x="428625" y="2468563"/>
            <a:ext cx="8229600" cy="4389437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hu-HU" altLang="hu-HU" sz="3200" u="sng" smtClean="0"/>
              <a:t>Számítógépes kártevők: </a:t>
            </a:r>
            <a:r>
              <a:rPr lang="hu-HU" altLang="hu-HU" sz="3200" smtClean="0"/>
              <a:t>azok a programok, amelyeket azért készítettek, hogy  a számítógépek működését megzavarják, vagy lehetetlenné tegyék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1071563"/>
            <a:ext cx="8229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3000" b="1" u="sng" dirty="0" smtClean="0"/>
              <a:t>Vírus:</a:t>
            </a:r>
            <a:r>
              <a:rPr lang="hu-HU" sz="3000" dirty="0" smtClean="0"/>
              <a:t> Nem más, mint programsorokba öntött</a:t>
            </a:r>
            <a:br>
              <a:rPr lang="hu-HU" sz="3000" dirty="0" smtClean="0"/>
            </a:br>
            <a:r>
              <a:rPr lang="hu-HU" sz="3000" dirty="0" smtClean="0"/>
              <a:t>           rosszindulat. Több szempont szerint</a:t>
            </a:r>
            <a:br>
              <a:rPr lang="hu-HU" sz="3000" dirty="0" smtClean="0"/>
            </a:br>
            <a:r>
              <a:rPr lang="hu-HU" sz="3000" dirty="0" smtClean="0"/>
              <a:t>           osztályozhatjuk őket: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2468563"/>
            <a:ext cx="8229600" cy="396081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Vírusprogramok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Vírusgenerátorok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Trójai programok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Programférgek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Logikai bombák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Hátsó ajtók, kiskapuk és csapdák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Baktériumok és nyulak</a:t>
            </a:r>
          </a:p>
        </p:txBody>
      </p:sp>
      <p:pic>
        <p:nvPicPr>
          <p:cNvPr id="14340" name="Kép 5" descr="0114virus1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463" y="2000250"/>
            <a:ext cx="1928812" cy="192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1. Vírusok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250825" y="1981200"/>
            <a:ext cx="8642350" cy="461645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A számítógépvírus olyan program, amely képes önmagát reprodukálni, önmagában életképtelen és gyorsan terjed.</a:t>
            </a:r>
            <a:br>
              <a:rPr lang="hu-HU" altLang="hu-HU" sz="2200" smtClean="0"/>
            </a:br>
            <a:endParaRPr lang="hu-HU" altLang="hu-HU" sz="2200" smtClean="0"/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Több feltétel együttes teljesülése esetén minősíthető a program vírusnak: 1.Saját kód sokszorozásának</a:t>
            </a:r>
            <a:br>
              <a:rPr lang="hu-HU" altLang="hu-HU" sz="2200" smtClean="0"/>
            </a:br>
            <a:r>
              <a:rPr lang="hu-HU" altLang="hu-HU" sz="2200" smtClean="0"/>
              <a:t>                   képessége,</a:t>
            </a:r>
            <a:br>
              <a:rPr lang="hu-HU" altLang="hu-HU" sz="2200" smtClean="0"/>
            </a:br>
            <a:r>
              <a:rPr lang="hu-HU" altLang="hu-HU" sz="2200" smtClean="0"/>
              <a:t>                2.Rejtőzködés alkalmazása,</a:t>
            </a:r>
            <a:br>
              <a:rPr lang="hu-HU" altLang="hu-HU" sz="2200" smtClean="0"/>
            </a:br>
            <a:r>
              <a:rPr lang="hu-HU" altLang="hu-HU" sz="2200" smtClean="0"/>
              <a:t>                3.Adott feltételek teljesülésére való</a:t>
            </a:r>
            <a:br>
              <a:rPr lang="hu-HU" altLang="hu-HU" sz="2200" smtClean="0"/>
            </a:br>
            <a:r>
              <a:rPr lang="hu-HU" altLang="hu-HU" sz="2200" smtClean="0"/>
              <a:t>                   figyelés (lappangás pl. konkrét dátumig),</a:t>
            </a:r>
            <a:br>
              <a:rPr lang="hu-HU" altLang="hu-HU" sz="2200" smtClean="0"/>
            </a:br>
            <a:r>
              <a:rPr lang="hu-HU" altLang="hu-HU" sz="2200" smtClean="0"/>
              <a:t>                4.különböző mellékhatások megjelenése.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 vírusnak egy gazdához kell kapcsolódnia, abban az értelemben, hogy a gazda elindítása a vírus lefutását okozza. – van példa, hogy nincs szüksége gazdára, csak annak a jelenlétére</a:t>
            </a:r>
          </a:p>
          <a:p>
            <a:pPr fontAlgn="auto">
              <a:spcAft>
                <a:spcPts val="0"/>
              </a:spcAft>
              <a:defRPr/>
            </a:pPr>
            <a:endParaRPr lang="hu-HU" altLang="hu-HU" sz="22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</a:t>
            </a:r>
          </a:p>
        </p:txBody>
      </p:sp>
      <p:sp>
        <p:nvSpPr>
          <p:cNvPr id="18435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Hogyan jönnek létre a vírusok?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rosszindulatú emberek írják károkozási céllal (pl. adatok tönkretétele, vagy a számítógépes munka megbénítása).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u="sng" smtClean="0"/>
              <a:t>Hacker: </a:t>
            </a:r>
            <a:r>
              <a:rPr lang="hu-HU" altLang="hu-HU" smtClean="0"/>
              <a:t>"Black-hat hacker"-nek nevezzük azokat a hackereket akik tudásukkal visszaélve jogosulatlanul számítógépbe illetve számítógéphálózatokba törnek be. Motivációja sokrétű lehet: pénzszerzés az adott információ birtoklása által avagy a puszta kíváncsiság</a:t>
            </a:r>
          </a:p>
          <a:p>
            <a:pPr fontAlgn="auto">
              <a:spcAft>
                <a:spcPts val="0"/>
              </a:spcAft>
              <a:defRPr/>
            </a:pPr>
            <a:endParaRPr lang="hu-HU" altLang="hu-H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</a:t>
            </a:r>
          </a:p>
        </p:txBody>
      </p:sp>
      <p:sp>
        <p:nvSpPr>
          <p:cNvPr id="19459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Kik foglalkoznak vírusokkal?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katonai laboratóriumok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vírusirtó klubok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számítógépes „terroristák”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bosszúálló emberek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antivírus-fejlesztő szakemberek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terjedése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922837"/>
          </a:xfrm>
        </p:spPr>
        <p:txBody>
          <a:bodyPr>
            <a:normAutofit fontScale="77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3600" dirty="0" smtClean="0"/>
              <a:t>Hogyan terjednek?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hálózatról letöltött programokkal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illegálisan másolt szoftverekkel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ismerősöktől kapott számítógépes játékokkal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e-mailben csatolt fájlként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munkatársak ellenőrizetlen adathordozóiról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szoftverkereskedőtől vásárolt programokon keresztül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meghajtóban felejtett lemezek révén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állásából eltávolított, bosszúálló munkatársak révén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3600" dirty="0" smtClean="0"/>
              <a:t>- szervizelést végző személyzet által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hu-HU" sz="3200" dirty="0" smtClean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u-HU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Vírusfertőzést kiváltó okok</a:t>
            </a:r>
          </a:p>
        </p:txBody>
      </p:sp>
      <p:sp>
        <p:nvSpPr>
          <p:cNvPr id="21507" name="Tartalom helye 2"/>
          <p:cNvSpPr>
            <a:spLocks noGrp="1"/>
          </p:cNvSpPr>
          <p:nvPr>
            <p:ph idx="1"/>
          </p:nvPr>
        </p:nvSpPr>
        <p:spPr>
          <a:xfrm>
            <a:off x="357188" y="2468563"/>
            <a:ext cx="8229600" cy="438943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felhasználó hiányos ismeretei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hiányzó és/vagy nem megfelelő biztonsági ellenőrzések, intézkedések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jogosulatlan gépfelhasználások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hálózatok veszélyeztetettsége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ím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Vírusfertőzés jelei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5143500"/>
          </a:xfrm>
        </p:spPr>
        <p:txBody>
          <a:bodyPr>
            <a:normAutofit lnSpcReduction="10000"/>
          </a:bodyPr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meglepő vagy lassuló hardverműködés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a számítógép gyakori és minden ok nélküli indulása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a számítógép rendellenes viselkedése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az eddig stabilan működő programok lefagyása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a programok beállítása hirtelen megváltozik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a memória méretének megváltozása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indokolatlanul felszaporodik a merevlemezhez való fordulás száma és ideje 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 - hirtelen, minden ok nélkül megváltozik a programok hossza, létrehozási dátuma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szokatlan, ismeretlen szövegek, fájlok megjelenése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állományok eltűnése és gyakori megsérülése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nehezen vagy egyáltalán nem lehet menteni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működése</a:t>
            </a:r>
          </a:p>
        </p:txBody>
      </p:sp>
      <p:sp>
        <p:nvSpPr>
          <p:cNvPr id="23555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3200" smtClean="0"/>
              <a:t>Hogyan működnek? (3 részből állnak)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3200" smtClean="0"/>
              <a:t>- </a:t>
            </a:r>
            <a:r>
              <a:rPr lang="hu-HU" altLang="hu-HU" sz="3200" u="sng" smtClean="0"/>
              <a:t>reprodukciós szint</a:t>
            </a:r>
            <a:r>
              <a:rPr lang="hu-HU" altLang="hu-HU" sz="3200" smtClean="0"/>
              <a:t>: fertőzhető célpont keresése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3200" smtClean="0"/>
              <a:t>- </a:t>
            </a:r>
            <a:r>
              <a:rPr lang="hu-HU" altLang="hu-HU" sz="3200" u="sng" smtClean="0"/>
              <a:t>aktivizálódási feltételt ellenőrző rutin</a:t>
            </a:r>
            <a:r>
              <a:rPr lang="hu-HU" altLang="hu-HU" sz="3200" smtClean="0"/>
              <a:t>: valamilyen feltétel teljesült-e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3200" smtClean="0"/>
              <a:t>- </a:t>
            </a:r>
            <a:r>
              <a:rPr lang="hu-HU" altLang="hu-HU" sz="3200" u="sng" smtClean="0"/>
              <a:t>objektív rutin:</a:t>
            </a:r>
            <a:r>
              <a:rPr lang="hu-HU" altLang="hu-HU" sz="3200" smtClean="0"/>
              <a:t> romboló utasítássor aktivizálása</a:t>
            </a:r>
          </a:p>
          <a:p>
            <a:pPr fontAlgn="auto">
              <a:spcAft>
                <a:spcPts val="0"/>
              </a:spcAft>
              <a:defRPr/>
            </a:pPr>
            <a:endParaRPr lang="hu-HU" altLang="hu-HU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támadási területei</a:t>
            </a:r>
          </a:p>
        </p:txBody>
      </p:sp>
      <p:sp>
        <p:nvSpPr>
          <p:cNvPr id="24579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Korábban: hardverkomponenseket károsító vírusok domináltak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Ma: 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 - </a:t>
            </a:r>
            <a:r>
              <a:rPr lang="hu-HU" altLang="hu-HU" sz="2800" u="sng" smtClean="0"/>
              <a:t>makrovírusok (Word)</a:t>
            </a:r>
            <a:r>
              <a:rPr lang="hu-HU" altLang="hu-HU" sz="2800" smtClean="0"/>
              <a:t>: új fejezetet nyitottak a vírusok terjedésében. A fertőzés időpontja után minden új dokumentum és megnyitott régi dokumentum is vírusos lesz.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internetezést bénító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illegális támogatást támogató vírusok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Alapfogalmak</a:t>
            </a:r>
          </a:p>
        </p:txBody>
      </p:sp>
      <p:sp>
        <p:nvSpPr>
          <p:cNvPr id="7171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u="sng" smtClean="0"/>
              <a:t>A legfontosabb veszélyforrások</a:t>
            </a:r>
            <a:r>
              <a:rPr lang="hu-HU" altLang="hu-HU" smtClean="0"/>
              <a:t>: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illetéktelen hozzáférés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a számítógép vagy az adathordozók megsérülése, meghibásodása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vírusok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túlfeszültség, áramszünet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3500" i="1" u="sng" dirty="0" smtClean="0"/>
              <a:t>1. fertőzés célpontja szerint: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err="1" smtClean="0"/>
              <a:t>-</a:t>
            </a:r>
            <a:r>
              <a:rPr lang="hu-HU" u="sng" dirty="0" err="1" smtClean="0"/>
              <a:t>boot</a:t>
            </a:r>
            <a:r>
              <a:rPr lang="hu-HU" u="sng" dirty="0" smtClean="0"/>
              <a:t> szektor és/vagy partíciós tábla vírusok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smtClean="0"/>
              <a:t>programvírusok</a:t>
            </a:r>
            <a:r>
              <a:rPr lang="hu-HU" dirty="0" smtClean="0"/>
              <a:t>: végrehajtható fájlokat fertőzik (rendszerfájlok; közvetlenül futatható fájok pl. </a:t>
            </a:r>
            <a:r>
              <a:rPr lang="hu-HU" dirty="0" err="1" smtClean="0"/>
              <a:t>com</a:t>
            </a:r>
            <a:r>
              <a:rPr lang="hu-HU" dirty="0" smtClean="0"/>
              <a:t>, </a:t>
            </a:r>
            <a:r>
              <a:rPr lang="hu-HU" smtClean="0"/>
              <a:t>bat</a:t>
            </a:r>
            <a:r>
              <a:rPr lang="hu-HU" dirty="0" smtClean="0"/>
              <a:t>, </a:t>
            </a:r>
            <a:r>
              <a:rPr lang="hu-HU" dirty="0" err="1" smtClean="0"/>
              <a:t>exe</a:t>
            </a:r>
            <a:r>
              <a:rPr lang="hu-HU" dirty="0" smtClean="0"/>
              <a:t>; eszközmeghajtók pl. </a:t>
            </a:r>
            <a:r>
              <a:rPr lang="hu-HU" dirty="0" err="1" smtClean="0"/>
              <a:t>sys</a:t>
            </a:r>
            <a:r>
              <a:rPr lang="hu-HU" dirty="0" smtClean="0"/>
              <a:t>;  programrészek pl. </a:t>
            </a:r>
            <a:r>
              <a:rPr lang="hu-HU" dirty="0" err="1" smtClean="0"/>
              <a:t>obv</a:t>
            </a:r>
            <a:r>
              <a:rPr lang="hu-HU" dirty="0" smtClean="0"/>
              <a:t>, </a:t>
            </a:r>
            <a:r>
              <a:rPr lang="hu-HU" dirty="0" err="1" smtClean="0"/>
              <a:t>obl</a:t>
            </a:r>
            <a:r>
              <a:rPr lang="hu-HU" dirty="0" smtClean="0"/>
              <a:t>).  A szaporodás szerint lehet: hozzáfűző, felülíró, </a:t>
            </a:r>
            <a:r>
              <a:rPr lang="hu-HU" dirty="0" err="1" smtClean="0"/>
              <a:t>beszűró</a:t>
            </a:r>
            <a:r>
              <a:rPr lang="hu-HU" dirty="0" smtClean="0"/>
              <a:t>, hibrid.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u="sng" dirty="0" err="1" smtClean="0"/>
              <a:t>Makróvírusok</a:t>
            </a:r>
            <a:r>
              <a:rPr lang="hu-HU" u="sng" dirty="0" smtClean="0"/>
              <a:t>: </a:t>
            </a:r>
            <a:r>
              <a:rPr lang="hu-HU" dirty="0" smtClean="0"/>
              <a:t>makrókat tartalmazó fájlokba beépülő vírusok (pl. e-mail mellékletben lévő </a:t>
            </a:r>
            <a:r>
              <a:rPr lang="hu-HU" dirty="0" err="1" smtClean="0"/>
              <a:t>excel</a:t>
            </a:r>
            <a:r>
              <a:rPr lang="hu-HU" dirty="0" smtClean="0"/>
              <a:t>, </a:t>
            </a:r>
            <a:r>
              <a:rPr lang="hu-HU" dirty="0" err="1" smtClean="0"/>
              <a:t>word</a:t>
            </a:r>
            <a:r>
              <a:rPr lang="hu-HU" dirty="0" smtClean="0"/>
              <a:t> állományok)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u="sng" dirty="0" smtClean="0"/>
              <a:t>Hibrid vírusok</a:t>
            </a:r>
            <a:r>
              <a:rPr lang="hu-HU" dirty="0" smtClean="0"/>
              <a:t>: egyszerre képesek boot-, program-, illetve </a:t>
            </a:r>
            <a:r>
              <a:rPr lang="hu-HU" dirty="0" err="1" smtClean="0"/>
              <a:t>makrovírusként</a:t>
            </a:r>
            <a:r>
              <a:rPr lang="hu-HU" dirty="0" smtClean="0"/>
              <a:t> működni.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sz="2800" dirty="0" smtClean="0"/>
              <a:t>Java, </a:t>
            </a:r>
            <a:r>
              <a:rPr lang="hu-HU" sz="2800" dirty="0" err="1" smtClean="0"/>
              <a:t>jscript</a:t>
            </a:r>
            <a:r>
              <a:rPr lang="hu-HU" sz="2800" dirty="0" smtClean="0"/>
              <a:t> és vb script vírusok – webes, e-mail vírusok (pl. 2000.március „I love </a:t>
            </a:r>
            <a:r>
              <a:rPr lang="hu-HU" sz="2800" dirty="0" err="1" smtClean="0"/>
              <a:t>You</a:t>
            </a:r>
            <a:r>
              <a:rPr lang="hu-HU" sz="2800" dirty="0" smtClean="0"/>
              <a:t>” </a:t>
            </a:r>
            <a:r>
              <a:rPr lang="hu-HU" sz="2800" dirty="0" err="1" smtClean="0"/>
              <a:t>vbs</a:t>
            </a:r>
            <a:r>
              <a:rPr lang="hu-HU" sz="2800" dirty="0" smtClean="0"/>
              <a:t> alapú vírus – a generált levélforgalom miatt állt le minden)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26627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3200" i="1" u="sng" smtClean="0"/>
              <a:t>2. az objektív rutin szerint: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nem romboló szándékú vírusok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romboló szándékú vírusok: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u="sng" smtClean="0"/>
              <a:t>szoftverromboló </a:t>
            </a:r>
            <a:r>
              <a:rPr lang="hu-HU" altLang="hu-HU" smtClean="0"/>
              <a:t>: alfajai csak a rombolás mértékében különböznek egymástól. Típusai: erőteljesen, részlegesen, szelektíven vagy véletlenszerűen rombolók.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u="sng" smtClean="0"/>
              <a:t>hardverromboló</a:t>
            </a:r>
            <a:r>
              <a:rPr lang="hu-HU" altLang="hu-HU" smtClean="0"/>
              <a:t>: ezek a legalattomosabbak, mert nehéz őket felderíteni és eltávolítani.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27651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3200" i="1" u="sng" smtClean="0"/>
              <a:t>3. A memóriába való betöltődés szerint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rezidens vírusok: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a vírus kódja bekerül a memóriába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egészen addig fertőz, amíg a rendszert újra nem indítjuk -&gt; ki kell venni a memóriából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nem rezidens (tranziens) vírusok: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csak a fertőzött program végrehajtódásának idejére kerül a memóriába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tipikus fájlvírusok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hu-HU" sz="3200" i="1" u="sng" dirty="0" smtClean="0"/>
              <a:t>4. generáció szerint: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smtClean="0"/>
              <a:t>első generációs vírusok</a:t>
            </a:r>
            <a:r>
              <a:rPr lang="hu-HU" dirty="0" smtClean="0"/>
              <a:t>: az első vírusok, amelyek számítógépen szaporodtak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smtClean="0"/>
              <a:t>lopakodó (</a:t>
            </a:r>
            <a:r>
              <a:rPr lang="hu-HU" u="sng" dirty="0" err="1" smtClean="0"/>
              <a:t>stealth</a:t>
            </a:r>
            <a:r>
              <a:rPr lang="hu-HU" u="sng" dirty="0" smtClean="0"/>
              <a:t>) vírusok</a:t>
            </a:r>
            <a:r>
              <a:rPr lang="hu-HU" dirty="0" smtClean="0"/>
              <a:t>: a fertőzés során bekövetkezett változásokat elrejtik pl. egy boot vírus ami a partíciós táblát manipulálja – így abban minden helyesnek tűnik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err="1" smtClean="0"/>
              <a:t>poliform</a:t>
            </a:r>
            <a:r>
              <a:rPr lang="hu-HU" u="sng" dirty="0" smtClean="0"/>
              <a:t> (mutációs) vírusok: </a:t>
            </a:r>
            <a:r>
              <a:rPr lang="hu-HU" dirty="0" smtClean="0"/>
              <a:t>a vírus átírja magát, véletlenszerűen előállított változattal (változó kódolás)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smtClean="0"/>
              <a:t>FAT és CEB vírusok: </a:t>
            </a:r>
            <a:r>
              <a:rPr lang="hu-HU" dirty="0" smtClean="0"/>
              <a:t>egy új generáció tagjai, trükkös módszereket alkalmaznak.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err="1" smtClean="0"/>
              <a:t>makrovírusok</a:t>
            </a:r>
            <a:endParaRPr lang="hu-HU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29699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3200" i="1" u="sng" smtClean="0"/>
              <a:t>5. A szaporodás sebessége szerint: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lassú fertőző vírusok: </a:t>
            </a:r>
            <a:r>
              <a:rPr lang="hu-HU" altLang="hu-HU" smtClean="0"/>
              <a:t>elsősorban nem rezidens vírusok ilyenek; a rezidensek közül csak azok, amelyek csak az elindított programokat támadják meg.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gyors fertőző vírusok: </a:t>
            </a:r>
            <a:r>
              <a:rPr lang="hu-HU" altLang="hu-HU" smtClean="0"/>
              <a:t>ezek aktívak a memóriában -&gt; rezidensek; nemcsak az elindított programokat fertőzik meg, hanem más programokat is egyidejűleg.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30723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3200" i="1" u="sng" smtClean="0"/>
              <a:t>6. visszafejthetőség szerint: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könnyen visszafejthető (nem ellenálló) vírusok </a:t>
            </a:r>
            <a:r>
              <a:rPr lang="hu-HU" altLang="hu-HU" smtClean="0"/>
              <a:t>pl. elsőgenerációs és bináris vírusok.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nyomonkövetéskor billentyűzetet letiltó vírusok: </a:t>
            </a:r>
            <a:r>
              <a:rPr lang="hu-HU" altLang="hu-HU" smtClean="0"/>
              <a:t>visszafejtéskor átveszi a „hatalmat” a gép felett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víruskódot titkosító vírusok</a:t>
            </a:r>
            <a:r>
              <a:rPr lang="hu-HU" altLang="hu-HU" smtClean="0"/>
              <a:t>: saját kódjának nagy részét mindig titkosítja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osztályozása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2800" i="1" u="sng" smtClean="0"/>
              <a:t>7. kártétel szerint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Destruktív: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hardware tönkretétele (HDD, FDD)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tárolt anyagok törlése, lemezek formázása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adatok összekeverése (pl. I love You)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Partíciós tábla manipulálása (pl. One half)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„Nem destruktív”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Számítógép lekapcsolása (pl. Sasser) – szerverek!</a:t>
            </a:r>
          </a:p>
          <a:p>
            <a:pPr lvl="2" fontAlgn="auto">
              <a:spcAft>
                <a:spcPts val="0"/>
              </a:spcAft>
              <a:defRPr/>
            </a:pPr>
            <a:r>
              <a:rPr lang="hu-HU" altLang="hu-HU" smtClean="0"/>
              <a:t>régen: potyogtatós vírus, cookie vírus, Yankee doodle..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09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09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9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0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0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0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40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2. Vírusgenerátorok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Vírusok mellett egyre többet hallani a vírusgyártó automatákról. Ezekkel ezerszámra lehet új vírusokat létrehozni.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 legelső próbálkozás a VCS (Virus Constraction Set) volt, amely olyan vírusokat készített, melyek kódjaikban nem különböztek jelentősen egymástól, a config.sys-t és az autoexec.bat-ot tették tönkre.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3. Trójai vírusok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Nevüket a görög mondában szereplő trójai falóról kapták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Járulékos funkciókat fűznek egy programhoz, maguk csak álcázásra szolgálnak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Nehéz felismerni őket,mert gyakran egy közismert program mögé rejtőznek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Abban különböznek a vírusoktól, hogy nem tartalmaznak szaporító rutint a kódjukban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Gyakran védelmi célból hozzák létre a fejlesztők</a:t>
            </a:r>
          </a:p>
        </p:txBody>
      </p:sp>
      <p:pic>
        <p:nvPicPr>
          <p:cNvPr id="31748" name="Kép 5" descr="viru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0813" y="0"/>
            <a:ext cx="2452687" cy="1839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00063" y="666750"/>
            <a:ext cx="7772400" cy="6191250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hu-HU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3.1. Egy másik fajtája a trójai vírusoknak,</a:t>
            </a:r>
            <a:br>
              <a:rPr lang="hu-HU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hu-HU" sz="36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   a hálózatot felderítő programok.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hu-HU" dirty="0" smtClean="0"/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Ha nincs semmiféle vagy elegendő joga a felhasználónak egy hálózathoz, akkor beépíthet olyan rutint a számítógépébe, amely figyeli, hogy milyen jelszóval jelentkezik be valaki, majd ezt az információt egy számára hozzáférhető állományba menti =&gt; ezek után már hozzáférhetőek a felhasználó adatai.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Illetéktelen hozzáférés</a:t>
            </a:r>
          </a:p>
        </p:txBody>
      </p:sp>
      <p:sp>
        <p:nvSpPr>
          <p:cNvPr id="8195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 számítógépen tárolt adatokhoz olyanok is hozzáférhetnek, akiknek ehhez semmi közük nincs (pl. bekapcsolva hagyott gép), nincs joguk (pl. rosszul meghatározott jogkörök).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u="sng" smtClean="0"/>
              <a:t>A legfontosabb betartandó szabályok: 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ne engedjünk illetéktelent a számítógépünk közelébe (tartsuk zárható helyen és tároljuk el az eszközöket)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hálózati munka esetén figyeljünk a hozzáférési jogokra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3. Programférgek (Worms)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mtClean="0"/>
              <a:t>A programférgek olyan programok, amelyek önmagukban is futóképesek, és gépről gépre vándorolnak egy számítógépes hálózaton keresztül.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mtClean="0"/>
              <a:t>Programférget meglehetősen nehéz írni, viszont jelenlétével rengeteg kárt tud okozni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mtClean="0"/>
              <a:t>A férgek hatása egyszerű fájlbővülés, csökkenti a tárolókapacitást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mtClean="0"/>
              <a:t>Híres féreg volt a </a:t>
            </a:r>
            <a:r>
              <a:rPr lang="hu-HU" altLang="hu-HU" i="1" smtClean="0"/>
              <a:t>Christmas Tree, </a:t>
            </a:r>
            <a:r>
              <a:rPr lang="hu-HU" altLang="hu-HU" smtClean="0"/>
              <a:t>ami az IBM hálózatán terjedt el.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mtClean="0"/>
              <a:t>Az új generációs programférgek már romboló rutinokat is tartalmaznak – jó példa erre a 2003. május 3.-án elszabadult „I Love You” névre hallgató levélféreg.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4. Logikai bombák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758825" y="2174875"/>
            <a:ext cx="7845425" cy="3668713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Bizonyos ideig megbújnak az általunk használt szoftverekben és egy adott feltétel teljesülésére elszabadulnak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Logikai bombákat általában szoftverfejlesztők ágyaznak be a programokba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700" smtClean="0"/>
              <a:t>Logikai bombák ellen a leghatékonyabb védekezés, ha a programokat ellenőrizzük telepítés előtt. (vagy időben kifizetjük a szoftverfejlesztőt </a:t>
            </a:r>
            <a:r>
              <a:rPr lang="hu-HU" altLang="hu-HU" sz="2700" smtClean="0">
                <a:sym typeface="Wingdings" panose="05000000000000000000" pitchFamily="2" charset="2"/>
              </a:rPr>
              <a:t>)</a:t>
            </a:r>
            <a:endParaRPr lang="hu-HU" altLang="hu-HU" sz="2700" smtClean="0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476250"/>
            <a:ext cx="8153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4000" smtClean="0"/>
              <a:t>5. Hátsóajtók, kiskapuk és csapdák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1960563"/>
            <a:ext cx="7772400" cy="4897437"/>
          </a:xfrm>
        </p:spPr>
        <p:txBody>
          <a:bodyPr/>
          <a:lstStyle/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200" smtClean="0"/>
              <a:t>Olyan kódrészletek, amiket azért építenek bele egyes alkalmazásokba vagy operációs rendszerekbe, hogy biztosítsák a programozók számára ezen rendszerek elérését, anélkül, hogy végig kellene járni a szokásos hozzáférési utat.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200" smtClean="0"/>
              <a:t>A legtöbb hátsó bejárat csak hosszadalmas eljárások, beállítások, különböző értékek beírása után hajlandóak elindulni.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200" smtClean="0"/>
              <a:t>A kiskapuk csak akkor válnak veszélyesekké, ha jogosulatlan felhasználók, programozók arra használják fel őket, hogy engedély nélkül férjenek hozzá rendszerekhez, kódrészletekhez.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200" smtClean="0"/>
              <a:t>A hátsó ajtók elleni védelem nagyon bonyolult, viszont biztos forrásból származó, jogtiszta  szoftverek használatával kisebb a fertőzés esélye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66750"/>
            <a:ext cx="8153400" cy="8937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6. Baktériumok és nyulak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989138"/>
            <a:ext cx="8153400" cy="4038600"/>
          </a:xfrm>
        </p:spPr>
        <p:txBody>
          <a:bodyPr/>
          <a:lstStyle/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700" smtClean="0"/>
              <a:t>A baktériumok vagy más néven nyulak olyan programok, amelyek csak önmaguktól készítenek másolatot.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700" smtClean="0"/>
              <a:t>Lefoglalják a gép processzor idejének, memóriájának és lemezkapacitásának jelentős hányadát, ezáltal lehetetlenné teszik, hogy a felhasználó az erőforrásokat hatékonyan kihasználhassa.</a:t>
            </a:r>
          </a:p>
          <a:p>
            <a:pPr algn="just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hu-HU" altLang="hu-HU" sz="2700" smtClean="0"/>
              <a:t>A támadásoknak ez az egyik legrégebbi módszere. Az erőforrások nélküli számítógépek különösen ki vannak téve az ilyen jellegű támadásoknak.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428625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Spyware, Adware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57188" y="1714500"/>
            <a:ext cx="8382000" cy="4876800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hu-HU" altLang="hu-HU" sz="2800" u="sng" smtClean="0"/>
              <a:t>Spyware</a:t>
            </a:r>
            <a:r>
              <a:rPr lang="hu-HU" altLang="hu-HU" sz="2800" smtClean="0"/>
              <a:t>: kémprogram mely általában a felhasz-náló „aktív, de nem tudatos” közreműködése révén kerül a gépre. Onnantól kezdve adatokat gyűjt és küld megfelelő helyekre (pl. bankkártya információk, login/pwd, szoftver információk)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800" u="sng" smtClean="0"/>
              <a:t>Adware: </a:t>
            </a:r>
            <a:r>
              <a:rPr lang="hu-HU" altLang="hu-HU" sz="2800" smtClean="0"/>
              <a:t>hasonló módon kerül a gépre (DirectX, Active-X, telepedő exe….) és egyre gyakoribb pop up reklámablakok az eredmény</a:t>
            </a:r>
          </a:p>
          <a:p>
            <a:pPr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endParaRPr lang="hu-HU" altLang="hu-HU" smtClean="0"/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6"/>
          <p:cNvSpPr>
            <a:spLocks noGrp="1" noChangeArrowheads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Hoax-ok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algn="just" fontAlgn="auto">
              <a:spcAft>
                <a:spcPts val="0"/>
              </a:spcAft>
              <a:defRPr/>
            </a:pPr>
            <a:r>
              <a:rPr lang="hu-HU" altLang="hu-HU" sz="2800" smtClean="0"/>
              <a:t>Figyelmeztető körlevelek pl. bizonyos dll-ek vírus voltáról melyek letörlése után bizonyos funkciók elvesznek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800" smtClean="0"/>
              <a:t>Rémhírterjesztés kategória: a fölhasználók tudatlanságának kihasználása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800" smtClean="0"/>
              <a:t>Küld tovább még legalább 20 helyre típusú levelek – akár ingyen ajándékért – SPAM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hu-HU" altLang="hu-HU" sz="2800" smtClean="0"/>
              <a:t>SPAM: kéretlen levelek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build="p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358775" y="1000125"/>
            <a:ext cx="8785225" cy="532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u-HU" sz="5000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SPAM-ek</a:t>
            </a:r>
            <a:endParaRPr lang="hu-HU" sz="5000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defRPr/>
            </a:pPr>
            <a:endParaRPr lang="hu-HU" sz="2000" b="1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hu-HU" sz="2000" b="1" dirty="0">
                <a:latin typeface="+mn-lt"/>
                <a:cs typeface="Arial" charset="0"/>
              </a:rPr>
              <a:t>Spam</a:t>
            </a:r>
            <a:r>
              <a:rPr lang="hu-HU" sz="2000" dirty="0">
                <a:latin typeface="+mn-lt"/>
                <a:cs typeface="Arial" charset="0"/>
              </a:rPr>
              <a:t>: automatikusan, nagy példányszámban generált kéretlen e-mail, pl. reklám, hirdetés, stb. amik megválaszolásra bíztatnak.</a:t>
            </a:r>
          </a:p>
          <a:p>
            <a:pPr eaLnBrk="1" hangingPunct="1">
              <a:defRPr/>
            </a:pPr>
            <a:endParaRPr lang="hu-HU" sz="1000" dirty="0">
              <a:latin typeface="+mn-lt"/>
              <a:cs typeface="Arial" charset="0"/>
            </a:endParaRPr>
          </a:p>
          <a:p>
            <a:pPr algn="ctr" eaLnBrk="1" hangingPunct="1">
              <a:defRPr/>
            </a:pPr>
            <a:r>
              <a:rPr lang="hu-HU" sz="2000" b="1" dirty="0">
                <a:latin typeface="+mn-lt"/>
                <a:cs typeface="Arial" charset="0"/>
              </a:rPr>
              <a:t>Témák szerinti csoportosításuk</a:t>
            </a:r>
          </a:p>
          <a:p>
            <a:pPr algn="ctr" eaLnBrk="1" hangingPunct="1">
              <a:defRPr/>
            </a:pPr>
            <a:endParaRPr lang="hu-HU" sz="20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u="sng" dirty="0">
                <a:latin typeface="+mn-lt"/>
                <a:cs typeface="Arial" charset="0"/>
              </a:rPr>
              <a:t>Tömeges, kéretlen levél</a:t>
            </a:r>
            <a:r>
              <a:rPr lang="hu-HU" sz="2000" u="sng" dirty="0">
                <a:latin typeface="+mn-lt"/>
                <a:cs typeface="Arial" charset="0"/>
              </a:rPr>
              <a:t> (</a:t>
            </a:r>
            <a:r>
              <a:rPr lang="hu-HU" sz="2000" b="1" u="sng" dirty="0">
                <a:latin typeface="+mn-lt"/>
                <a:cs typeface="Arial" charset="0"/>
              </a:rPr>
              <a:t>UBE</a:t>
            </a:r>
            <a:r>
              <a:rPr lang="hu-HU" sz="2000" u="sng" dirty="0">
                <a:latin typeface="+mn-lt"/>
                <a:cs typeface="Arial" charset="0"/>
              </a:rPr>
              <a:t>): </a:t>
            </a:r>
            <a:r>
              <a:rPr lang="hu-HU" sz="2000" dirty="0">
                <a:latin typeface="+mn-lt"/>
                <a:cs typeface="Arial" charset="0"/>
              </a:rPr>
              <a:t>nagy tárterületet igényel, lefoglalja a hálózatot – lebéníthatja a levelező rendszert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u="sng" dirty="0">
                <a:latin typeface="+mn-lt"/>
                <a:cs typeface="Arial" charset="0"/>
              </a:rPr>
              <a:t>Kéretlen üzleti levél</a:t>
            </a:r>
            <a:r>
              <a:rPr lang="hu-HU" sz="2000" u="sng" dirty="0">
                <a:latin typeface="+mn-lt"/>
                <a:cs typeface="Arial" charset="0"/>
              </a:rPr>
              <a:t> (</a:t>
            </a:r>
            <a:r>
              <a:rPr lang="hu-HU" sz="2000" b="1" u="sng" dirty="0">
                <a:latin typeface="+mn-lt"/>
                <a:cs typeface="Arial" charset="0"/>
              </a:rPr>
              <a:t>UCE</a:t>
            </a:r>
            <a:r>
              <a:rPr lang="hu-HU" sz="2000" u="sng" dirty="0">
                <a:latin typeface="+mn-lt"/>
                <a:cs typeface="Arial" charset="0"/>
              </a:rPr>
              <a:t>): </a:t>
            </a:r>
            <a:r>
              <a:rPr lang="hu-HU" sz="2000" dirty="0">
                <a:latin typeface="+mn-lt"/>
                <a:cs typeface="Arial" charset="0"/>
              </a:rPr>
              <a:t>üzleti tartalmú levelek, pl. reklám.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u="sng" dirty="0">
                <a:latin typeface="+mn-lt"/>
                <a:cs typeface="Arial" charset="0"/>
              </a:rPr>
              <a:t>Profitot ígérő lánclevelek</a:t>
            </a:r>
            <a:r>
              <a:rPr lang="hu-HU" sz="2000" u="sng" dirty="0">
                <a:latin typeface="+mn-lt"/>
                <a:cs typeface="Arial" charset="0"/>
              </a:rPr>
              <a:t> (</a:t>
            </a:r>
            <a:r>
              <a:rPr lang="hu-HU" sz="2000" b="1" u="sng" dirty="0">
                <a:latin typeface="+mn-lt"/>
                <a:cs typeface="Arial" charset="0"/>
              </a:rPr>
              <a:t>MMF</a:t>
            </a:r>
            <a:r>
              <a:rPr lang="hu-HU" sz="2000" u="sng" dirty="0">
                <a:latin typeface="+mn-lt"/>
                <a:cs typeface="Arial" charset="0"/>
              </a:rPr>
              <a:t>): </a:t>
            </a:r>
            <a:r>
              <a:rPr lang="hu-HU" sz="2000" dirty="0">
                <a:latin typeface="+mn-lt"/>
                <a:cs typeface="Arial" charset="0"/>
              </a:rPr>
              <a:t>’</a:t>
            </a:r>
            <a:r>
              <a:rPr lang="hu-HU" sz="2000" dirty="0" err="1">
                <a:latin typeface="+mn-lt"/>
                <a:cs typeface="Arial" charset="0"/>
              </a:rPr>
              <a:t>küldd</a:t>
            </a:r>
            <a:r>
              <a:rPr lang="hu-HU" sz="2000" dirty="0">
                <a:latin typeface="+mn-lt"/>
                <a:cs typeface="Arial" charset="0"/>
              </a:rPr>
              <a:t> tovább x példányban, és hasznod lesz belőle’ típusú levelek – illegálisak!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u="sng" dirty="0" err="1">
                <a:latin typeface="+mn-lt"/>
                <a:cs typeface="Arial" charset="0"/>
              </a:rPr>
              <a:t>Multi-level</a:t>
            </a:r>
            <a:r>
              <a:rPr lang="hu-HU" sz="2000" i="1" u="sng" dirty="0">
                <a:latin typeface="+mn-lt"/>
                <a:cs typeface="Arial" charset="0"/>
              </a:rPr>
              <a:t> Marketing</a:t>
            </a:r>
            <a:r>
              <a:rPr lang="hu-HU" sz="2000" u="sng" dirty="0">
                <a:latin typeface="+mn-lt"/>
                <a:cs typeface="Arial" charset="0"/>
              </a:rPr>
              <a:t> (</a:t>
            </a:r>
            <a:r>
              <a:rPr lang="hu-HU" sz="2000" b="1" u="sng" dirty="0">
                <a:latin typeface="+mn-lt"/>
                <a:cs typeface="Arial" charset="0"/>
              </a:rPr>
              <a:t>MLM</a:t>
            </a:r>
            <a:r>
              <a:rPr lang="hu-HU" sz="2000" u="sng" dirty="0">
                <a:latin typeface="+mn-lt"/>
                <a:cs typeface="Arial" charset="0"/>
              </a:rPr>
              <a:t>): </a:t>
            </a:r>
            <a:r>
              <a:rPr lang="hu-HU" sz="2000" dirty="0">
                <a:latin typeface="+mn-lt"/>
                <a:cs typeface="Arial" charset="0"/>
              </a:rPr>
              <a:t>ez az internetes piramisjáték, szintén illegális, új tagok beszervezését és kezdeti befektetést kér</a:t>
            </a:r>
            <a:endParaRPr lang="hu-HU" sz="2000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sz="2000" b="1" dirty="0">
                <a:latin typeface="+mn-lt"/>
                <a:cs typeface="Arial" charset="0"/>
              </a:rPr>
              <a:t>- </a:t>
            </a:r>
            <a:r>
              <a:rPr lang="hu-HU" sz="2000" i="1" u="sng" dirty="0">
                <a:latin typeface="+mn-lt"/>
                <a:cs typeface="Arial" charset="0"/>
              </a:rPr>
              <a:t>Nigériai levelek</a:t>
            </a:r>
            <a:r>
              <a:rPr lang="hu-HU" sz="2000" i="1" dirty="0">
                <a:latin typeface="+mn-lt"/>
                <a:cs typeface="Arial" charset="0"/>
              </a:rPr>
              <a:t>:</a:t>
            </a:r>
            <a:r>
              <a:rPr lang="hu-HU" sz="2000" dirty="0">
                <a:latin typeface="+mn-lt"/>
                <a:cs typeface="Arial" charset="0"/>
              </a:rPr>
              <a:t> nagy profitot ígérnek egy kezdeti befektetésért cserébe – azért nigériai, mert ott még nem büntetik.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SPAM-ek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8001000" cy="495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Lottót nyertél!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Afrikai király özvegye vagy hagyatéki biztosa bankszámlát kér, hogy kiküldhesse a $-jait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Befektetési tanácsok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Gyógyszerek (Cialis, Viagra, Xanax…)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Software-ek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Ezek egy részének valós háttere: e-mail címlisták gyűjtése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Másik részük a gyűjtött e-mail címekre küldözgeti a leveleket és csalásra, visszaélésre használja majd fel a kapott adatokat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91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91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2"/>
          <p:cNvSpPr txBox="1">
            <a:spLocks noChangeArrowheads="1"/>
          </p:cNvSpPr>
          <p:nvPr/>
        </p:nvSpPr>
        <p:spPr bwMode="auto">
          <a:xfrm>
            <a:off x="0" y="179388"/>
            <a:ext cx="8785225" cy="6678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u-H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Védekezés a </a:t>
            </a:r>
            <a:r>
              <a:rPr lang="hu-HU" sz="32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spam-ek</a:t>
            </a:r>
            <a:r>
              <a:rPr lang="hu-H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ellen</a:t>
            </a:r>
            <a:r>
              <a:rPr lang="hu-HU" sz="3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  <a:p>
            <a:pPr eaLnBrk="1" hangingPunct="1">
              <a:defRPr/>
            </a:pPr>
            <a:endParaRPr lang="hu-HU" sz="2000" dirty="0"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A spamek sokfélesége miatt a védekezés is többszintű legyen, úgymint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ne kattintsunk rá a levélben felkínált linkre -, ezzel ugyanis eláruljuk, hogy a levél célba ért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ne küldjük tovább a lánclevelet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személyes információt (pl. bankszámla-szám) csak biztonságos webhelyre küldjünk (ekkor a böngésző állapotsorában egy lezárt lakat látszik)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használjunk spamszűrő szoftvert, az interneten rengeteg ilyen ingyenes szoftvert kínálnak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ne adjuk meg e-mail címünket nyilvános internetes fórumokon, hirdetőtáblán, hírcsoportban, csevegő-csatornán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legyen több e-mail címünk, ne a legfontosabbat adjuk meg internetes regisztrációhoz, pl. az e-boltokban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ha nyilvános helyre írunk, változtassuk meg e-mail címünket, hogy az automatikus címgyűjtő programok ne ismerjék fel (pl. hagyjuk ki belőle a ’@’ jelet), de a partner mégis gond nélkül értelmezhesse azt, pl. a </a:t>
            </a:r>
            <a:r>
              <a:rPr lang="hu-HU" sz="2000" dirty="0" err="1">
                <a:latin typeface="+mn-lt"/>
                <a:cs typeface="Arial" charset="0"/>
                <a:hlinkClick r:id="rId2"/>
              </a:rPr>
              <a:t>gnagy</a:t>
            </a:r>
            <a:r>
              <a:rPr lang="hu-HU" sz="2000" dirty="0">
                <a:latin typeface="+mn-lt"/>
                <a:cs typeface="Arial" charset="0"/>
                <a:hlinkClick r:id="rId2"/>
              </a:rPr>
              <a:t>@</a:t>
            </a:r>
            <a:r>
              <a:rPr lang="hu-HU" sz="2000" dirty="0" err="1">
                <a:latin typeface="+mn-lt"/>
                <a:cs typeface="Arial" charset="0"/>
                <a:hlinkClick r:id="rId2"/>
              </a:rPr>
              <a:t>burda.hu</a:t>
            </a:r>
            <a:r>
              <a:rPr lang="hu-HU" sz="2000" dirty="0">
                <a:latin typeface="+mn-lt"/>
                <a:cs typeface="Arial" charset="0"/>
              </a:rPr>
              <a:t> helyett írhatjuk, hogy </a:t>
            </a:r>
            <a:r>
              <a:rPr lang="hu-HU" sz="2000" dirty="0" err="1">
                <a:latin typeface="+mn-lt"/>
                <a:cs typeface="Arial" charset="0"/>
              </a:rPr>
              <a:t>gnagy</a:t>
            </a:r>
            <a:r>
              <a:rPr lang="hu-HU" sz="2000" dirty="0">
                <a:latin typeface="+mn-lt"/>
                <a:cs typeface="Arial" charset="0"/>
              </a:rPr>
              <a:t>(</a:t>
            </a:r>
            <a:r>
              <a:rPr lang="hu-HU" sz="2000" dirty="0" err="1">
                <a:latin typeface="+mn-lt"/>
                <a:cs typeface="Arial" charset="0"/>
              </a:rPr>
              <a:t>at</a:t>
            </a:r>
            <a:r>
              <a:rPr lang="hu-HU" sz="2000" dirty="0">
                <a:latin typeface="+mn-lt"/>
                <a:cs typeface="Arial" charset="0"/>
              </a:rPr>
              <a:t>)</a:t>
            </a:r>
            <a:r>
              <a:rPr lang="hu-HU" sz="2000" dirty="0" err="1">
                <a:latin typeface="+mn-lt"/>
                <a:cs typeface="Arial" charset="0"/>
              </a:rPr>
              <a:t>burda.hu</a:t>
            </a:r>
            <a:r>
              <a:rPr lang="hu-HU" sz="2000" dirty="0">
                <a:latin typeface="+mn-lt"/>
                <a:cs typeface="Arial" charset="0"/>
              </a:rPr>
              <a:t>, vagy </a:t>
            </a:r>
            <a:r>
              <a:rPr lang="hu-HU" sz="2000" dirty="0" err="1">
                <a:latin typeface="+mn-lt"/>
                <a:cs typeface="Arial" charset="0"/>
              </a:rPr>
              <a:t>gnagy</a:t>
            </a:r>
            <a:r>
              <a:rPr lang="hu-HU" sz="2000" dirty="0">
                <a:latin typeface="+mn-lt"/>
                <a:cs typeface="Arial" charset="0"/>
              </a:rPr>
              <a:t>_</a:t>
            </a:r>
            <a:r>
              <a:rPr lang="hu-HU" sz="2000" dirty="0" err="1">
                <a:latin typeface="+mn-lt"/>
                <a:cs typeface="Arial" charset="0"/>
              </a:rPr>
              <a:t>at</a:t>
            </a:r>
            <a:r>
              <a:rPr lang="hu-HU" sz="2000" dirty="0">
                <a:latin typeface="+mn-lt"/>
                <a:cs typeface="Arial" charset="0"/>
              </a:rPr>
              <a:t>_hu_</a:t>
            </a:r>
            <a:r>
              <a:rPr lang="hu-HU" sz="2000" dirty="0" err="1">
                <a:latin typeface="+mn-lt"/>
                <a:cs typeface="Arial" charset="0"/>
              </a:rPr>
              <a:t>burda</a:t>
            </a:r>
            <a:endParaRPr lang="hu-HU" sz="2000" dirty="0">
              <a:latin typeface="+mn-lt"/>
              <a:cs typeface="Arial" charset="0"/>
            </a:endParaRP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soha ne válaszoljunk spamre</a:t>
            </a:r>
          </a:p>
          <a:p>
            <a:pPr algn="just" eaLnBrk="1" hangingPunct="1">
              <a:buFont typeface="Arial" pitchFamily="34" charset="0"/>
              <a:buChar char="•"/>
              <a:defRPr/>
            </a:pPr>
            <a:r>
              <a:rPr lang="hu-HU" sz="2000" dirty="0">
                <a:latin typeface="+mn-lt"/>
                <a:cs typeface="Arial" charset="0"/>
              </a:rPr>
              <a:t> győződjünk meg róla, ki és milyen okból kíváncsi személyes adatainkra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ext Box 2"/>
          <p:cNvSpPr txBox="1">
            <a:spLocks noChangeArrowheads="1"/>
          </p:cNvSpPr>
          <p:nvPr/>
        </p:nvSpPr>
        <p:spPr bwMode="auto">
          <a:xfrm>
            <a:off x="250825" y="333375"/>
            <a:ext cx="8642350" cy="612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endParaRPr lang="hu-HU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defRPr/>
            </a:pPr>
            <a:r>
              <a:rPr lang="hu-H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Szerver oldali védelem a </a:t>
            </a:r>
            <a:r>
              <a:rPr lang="hu-HU" sz="3200" b="1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spam-ek</a:t>
            </a:r>
            <a:r>
              <a:rPr lang="hu-HU" sz="3200" b="1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ellen:</a:t>
            </a:r>
          </a:p>
          <a:p>
            <a:pPr eaLnBrk="1" hangingPunct="1">
              <a:defRPr/>
            </a:pPr>
            <a:endParaRPr lang="hu-HU" sz="2000" dirty="0">
              <a:latin typeface="Arial" charset="0"/>
              <a:cs typeface="Arial" charset="0"/>
            </a:endParaRPr>
          </a:p>
          <a:p>
            <a:pPr algn="just" eaLnBrk="1" hangingPunct="1">
              <a:defRPr/>
            </a:pPr>
            <a:r>
              <a:rPr lang="hu-HU" sz="2000" dirty="0">
                <a:latin typeface="Arial" charset="0"/>
                <a:cs typeface="Arial" charset="0"/>
              </a:rPr>
              <a:t>- </a:t>
            </a:r>
            <a:r>
              <a:rPr lang="hu-HU" sz="2800" dirty="0">
                <a:latin typeface="+mn-lt"/>
                <a:cs typeface="Arial" charset="0"/>
              </a:rPr>
              <a:t>jelentsük a kapott spameket internetes szolgáltatónknak/a rendszergazdának, hogy a forrást a jövőben letilthassa – az eredeti levelet küldjük el, mert abból sok minden megállapítható</a:t>
            </a:r>
          </a:p>
          <a:p>
            <a:pPr algn="just" eaLnBrk="1" hangingPunct="1">
              <a:defRPr/>
            </a:pPr>
            <a:r>
              <a:rPr lang="hu-HU" sz="2800" dirty="0">
                <a:latin typeface="+mn-lt"/>
                <a:cs typeface="Arial" charset="0"/>
              </a:rPr>
              <a:t>- ha közvetlenül csatlakozunk egy e-mail szolgáltatóhoz, akkor külön díjazás ellenében kérhetjük postafiókunk spam- és vírusvédelmét</a:t>
            </a:r>
          </a:p>
          <a:p>
            <a:pPr algn="just" eaLnBrk="1" hangingPunct="1">
              <a:defRPr/>
            </a:pPr>
            <a:r>
              <a:rPr lang="hu-HU" sz="2800" dirty="0">
                <a:latin typeface="+mn-lt"/>
                <a:cs typeface="Arial" charset="0"/>
              </a:rPr>
              <a:t>- akinek saját helyi (otthoni) hálózata van, alkalmazzon egy külön </a:t>
            </a:r>
            <a:r>
              <a:rPr lang="hu-HU" sz="2800" dirty="0" err="1">
                <a:latin typeface="+mn-lt"/>
                <a:cs typeface="Arial" charset="0"/>
              </a:rPr>
              <a:t>tűzfal-spamszűrő-víruskereső</a:t>
            </a:r>
            <a:r>
              <a:rPr lang="hu-HU" sz="2800" dirty="0">
                <a:latin typeface="+mn-lt"/>
                <a:cs typeface="Arial" charset="0"/>
              </a:rPr>
              <a:t> szervergépet az internet kapuként – erre a célra már egy elavult Pentium 1 PC is megfelel.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Illetéktelen hozzáférés</a:t>
            </a:r>
          </a:p>
        </p:txBody>
      </p:sp>
      <p:sp>
        <p:nvSpPr>
          <p:cNvPr id="9219" name="Tartalom helye 2"/>
          <p:cNvSpPr>
            <a:spLocks noGrp="1"/>
          </p:cNvSpPr>
          <p:nvPr>
            <p:ph idx="1"/>
          </p:nvPr>
        </p:nvSpPr>
        <p:spPr>
          <a:xfrm>
            <a:off x="285750" y="2143125"/>
            <a:ext cx="8229600" cy="43894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Hogyan lehet védekezni ellene?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2800" smtClean="0"/>
              <a:t>- jelszó használatával (ez a legelterjedtebb módszer az illetéktelen hozzáférés megakadályozására)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2800" smtClean="0"/>
              <a:t>- csak a jelszó ismerete esetén lehet hozzájárulni a kívánt adatokhoz</a:t>
            </a:r>
          </a:p>
          <a:p>
            <a:pPr lvl="1" fontAlgn="auto">
              <a:spcAft>
                <a:spcPts val="0"/>
              </a:spcAft>
              <a:buFont typeface="Wingdings 2" panose="05020102010507070707" pitchFamily="18" charset="2"/>
              <a:buNone/>
              <a:defRPr/>
            </a:pPr>
            <a:r>
              <a:rPr lang="hu-HU" altLang="hu-HU" sz="2800" smtClean="0"/>
              <a:t>- a hozzáférési jogosultság többszintű lehet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85813" y="571500"/>
            <a:ext cx="77724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4000" smtClean="0"/>
              <a:t>7. Vírusmegelőzés a gyakorlatban</a:t>
            </a:r>
          </a:p>
        </p:txBody>
      </p:sp>
      <p:pic>
        <p:nvPicPr>
          <p:cNvPr id="13315" name="Kép 5" descr="crown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3644900"/>
            <a:ext cx="3500437" cy="281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Kép 4" descr="norton-anti-virus-softwar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2060575"/>
            <a:ext cx="2109787" cy="286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Kép 6" descr="Panda-Antivirus-200846371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133600"/>
            <a:ext cx="2428875" cy="3133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25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25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900"/>
                            </p:stCondLst>
                            <p:childTnLst>
                              <p:par>
                                <p:cTn id="1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400"/>
                            </p:stCondLst>
                            <p:childTnLst>
                              <p:par>
                                <p:cTn id="1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900"/>
                            </p:stCondLst>
                            <p:childTnLst>
                              <p:par>
                                <p:cTn id="22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3"/>
          <p:cNvSpPr txBox="1">
            <a:spLocks noChangeArrowheads="1"/>
          </p:cNvSpPr>
          <p:nvPr/>
        </p:nvSpPr>
        <p:spPr bwMode="auto">
          <a:xfrm>
            <a:off x="468313" y="1557338"/>
            <a:ext cx="8137525" cy="447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u-HU" altLang="hu-HU" sz="2400" b="1"/>
              <a:t>A vírusok jellemzői:</a:t>
            </a:r>
          </a:p>
          <a:p>
            <a:pPr eaLnBrk="1" hangingPunct="1"/>
            <a:r>
              <a:rPr lang="hu-HU" altLang="hu-HU" sz="2400" b="1"/>
              <a:t>- </a:t>
            </a:r>
            <a:r>
              <a:rPr lang="hu-HU" altLang="hu-HU" sz="2400"/>
              <a:t>károkozás</a:t>
            </a:r>
          </a:p>
          <a:p>
            <a:pPr eaLnBrk="1" hangingPunct="1"/>
            <a:r>
              <a:rPr lang="hu-HU" altLang="hu-HU" sz="2400"/>
              <a:t>- információszerzés (kémkedés)</a:t>
            </a:r>
          </a:p>
          <a:p>
            <a:pPr eaLnBrk="1" hangingPunct="1">
              <a:buFontTx/>
              <a:buChar char="-"/>
            </a:pPr>
            <a:r>
              <a:rPr lang="hu-HU" altLang="hu-HU" sz="2400"/>
              <a:t> fertőzés (szaporodás)</a:t>
            </a:r>
          </a:p>
          <a:p>
            <a:pPr eaLnBrk="1" hangingPunct="1">
              <a:buFontTx/>
              <a:buChar char="-"/>
            </a:pPr>
            <a:endParaRPr lang="hu-HU" altLang="hu-HU" sz="2400" b="1"/>
          </a:p>
          <a:p>
            <a:pPr eaLnBrk="1" hangingPunct="1"/>
            <a:r>
              <a:rPr lang="hu-HU" altLang="hu-HU" sz="2400" b="1"/>
              <a:t>A víruskeresők működési elvei:</a:t>
            </a:r>
          </a:p>
          <a:p>
            <a:pPr eaLnBrk="1" hangingPunct="1"/>
            <a:r>
              <a:rPr lang="hu-HU" altLang="hu-HU" sz="2400"/>
              <a:t>- </a:t>
            </a:r>
            <a:r>
              <a:rPr lang="hu-HU" altLang="hu-HU" sz="2400" i="1"/>
              <a:t>online</a:t>
            </a:r>
            <a:r>
              <a:rPr lang="hu-HU" altLang="hu-HU" sz="2400"/>
              <a:t> (valósidejű vagy aktív), minden állományt a felhasználás előtt ellenőriz, riport készül a találatról, eltávolítja a kórokozót, vagy letiltja az állomány használatát</a:t>
            </a:r>
          </a:p>
          <a:p>
            <a:pPr eaLnBrk="1" hangingPunct="1"/>
            <a:r>
              <a:rPr lang="hu-HU" altLang="hu-HU" sz="2400"/>
              <a:t>- </a:t>
            </a:r>
            <a:r>
              <a:rPr lang="hu-HU" altLang="hu-HU" sz="2400" i="1"/>
              <a:t>offline</a:t>
            </a:r>
            <a:r>
              <a:rPr lang="hu-HU" altLang="hu-HU" sz="2400"/>
              <a:t> (passzív), csak kérésre működik, viszont minden állományt ellenőriz</a:t>
            </a:r>
          </a:p>
        </p:txBody>
      </p:sp>
      <p:sp>
        <p:nvSpPr>
          <p:cNvPr id="83974" name="Text Box 6"/>
          <p:cNvSpPr txBox="1">
            <a:spLocks noChangeArrowheads="1"/>
          </p:cNvSpPr>
          <p:nvPr/>
        </p:nvSpPr>
        <p:spPr bwMode="auto">
          <a:xfrm>
            <a:off x="500063" y="642938"/>
            <a:ext cx="7848600" cy="86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u-HU" sz="5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Vírusvédelem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214313" y="301625"/>
            <a:ext cx="8785225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hu-HU" sz="3200" b="1" dirty="0">
                <a:solidFill>
                  <a:schemeClr val="tx2"/>
                </a:solidFill>
                <a:latin typeface="+mn-lt"/>
                <a:ea typeface="+mj-ea"/>
                <a:cs typeface="+mj-cs"/>
              </a:rPr>
              <a:t>A víruskeresők keresési technológiái:</a:t>
            </a:r>
          </a:p>
          <a:p>
            <a:pPr eaLnBrk="1" hangingPunct="1">
              <a:defRPr/>
            </a:pPr>
            <a:endParaRPr lang="hu-HU" sz="24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vírus-adatbázis alapján </a:t>
            </a:r>
            <a:r>
              <a:rPr lang="hu-HU" sz="2000" i="1" dirty="0">
                <a:latin typeface="+mn-lt"/>
                <a:cs typeface="Arial" charset="0"/>
              </a:rPr>
              <a:t>mintákat keres</a:t>
            </a:r>
            <a:endParaRPr lang="hu-HU" sz="2000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dirty="0">
                <a:latin typeface="+mn-lt"/>
                <a:cs typeface="Arial" charset="0"/>
              </a:rPr>
              <a:t>variációs technológia</a:t>
            </a:r>
            <a:r>
              <a:rPr lang="hu-HU" sz="2000" dirty="0">
                <a:latin typeface="+mn-lt"/>
                <a:cs typeface="Arial" charset="0"/>
              </a:rPr>
              <a:t> a szaporodás közben kódjukat változtató vírusok ellen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dirty="0">
                <a:latin typeface="+mn-lt"/>
                <a:cs typeface="Arial" charset="0"/>
              </a:rPr>
              <a:t>heurisztikus keresés</a:t>
            </a:r>
            <a:r>
              <a:rPr lang="hu-HU" sz="2000" dirty="0">
                <a:latin typeface="+mn-lt"/>
                <a:cs typeface="Arial" charset="0"/>
              </a:rPr>
              <a:t> „gyanús” kódsorozatok után, pl. amik belső (megszakítási) címeket állítanak át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dirty="0">
                <a:latin typeface="+mn-lt"/>
                <a:cs typeface="Arial" charset="0"/>
              </a:rPr>
              <a:t>virtuális gép módszer:</a:t>
            </a:r>
            <a:r>
              <a:rPr lang="hu-HU" sz="2000" dirty="0">
                <a:latin typeface="+mn-lt"/>
                <a:cs typeface="Arial" charset="0"/>
              </a:rPr>
              <a:t> a vizsgált kódot egy elkülönített memóriaterületen elindítja, és ha gyanús tevékenységet észlel, akkor a kódot nem engedi át a valós gépnek</a:t>
            </a:r>
          </a:p>
          <a:p>
            <a:pPr eaLnBrk="1" hangingPunct="1">
              <a:defRPr/>
            </a:pPr>
            <a:r>
              <a:rPr lang="hu-HU" sz="2000" dirty="0">
                <a:latin typeface="+mn-lt"/>
                <a:cs typeface="Arial" charset="0"/>
              </a:rPr>
              <a:t>- </a:t>
            </a:r>
            <a:r>
              <a:rPr lang="hu-HU" sz="2000" i="1" dirty="0" err="1">
                <a:latin typeface="+mn-lt"/>
                <a:cs typeface="Arial" charset="0"/>
              </a:rPr>
              <a:t>makróleltár</a:t>
            </a:r>
            <a:r>
              <a:rPr lang="hu-HU" sz="2000" i="1" dirty="0">
                <a:latin typeface="+mn-lt"/>
                <a:cs typeface="Arial" charset="0"/>
              </a:rPr>
              <a:t>:</a:t>
            </a:r>
            <a:r>
              <a:rPr lang="hu-HU" sz="2000" dirty="0">
                <a:latin typeface="+mn-lt"/>
                <a:cs typeface="Arial" charset="0"/>
              </a:rPr>
              <a:t> csak olyan makrókat enged futtatni, amelyek egy gyűjteményben megtalálhatók, vagyis engedélyezettek</a:t>
            </a:r>
          </a:p>
          <a:p>
            <a:pPr eaLnBrk="1" hangingPunct="1">
              <a:buFontTx/>
              <a:buChar char="-"/>
              <a:defRPr/>
            </a:pPr>
            <a:r>
              <a:rPr lang="hu-HU" sz="2000" i="1" dirty="0">
                <a:latin typeface="+mn-lt"/>
                <a:cs typeface="Arial" charset="0"/>
              </a:rPr>
              <a:t> karantén technológia:</a:t>
            </a:r>
            <a:r>
              <a:rPr lang="hu-HU" sz="2000" dirty="0">
                <a:latin typeface="+mn-lt"/>
                <a:cs typeface="Arial" charset="0"/>
              </a:rPr>
              <a:t> ha a rendszer nem tudja eltávolítani a feltételezett vírust az állományból, akkor elkülöníti azt, letiltja használatát</a:t>
            </a:r>
          </a:p>
          <a:p>
            <a:pPr eaLnBrk="1" hangingPunct="1">
              <a:buFontTx/>
              <a:buChar char="-"/>
              <a:defRPr/>
            </a:pPr>
            <a:endParaRPr lang="hu-HU" b="1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b="1" dirty="0">
                <a:latin typeface="+mn-lt"/>
                <a:cs typeface="Arial" charset="0"/>
              </a:rPr>
              <a:t>Fontos!</a:t>
            </a:r>
          </a:p>
          <a:p>
            <a:pPr eaLnBrk="1" hangingPunct="1">
              <a:defRPr/>
            </a:pPr>
            <a:endParaRPr lang="hu-HU" dirty="0">
              <a:latin typeface="+mn-lt"/>
              <a:cs typeface="Arial" charset="0"/>
            </a:endParaRPr>
          </a:p>
          <a:p>
            <a:pPr eaLnBrk="1" hangingPunct="1">
              <a:defRPr/>
            </a:pPr>
            <a:r>
              <a:rPr lang="hu-HU" dirty="0">
                <a:latin typeface="+mn-lt"/>
                <a:cs typeface="Arial" charset="0"/>
              </a:rPr>
              <a:t>Levél (e-mail) mellékletét (</a:t>
            </a:r>
            <a:r>
              <a:rPr lang="hu-HU" dirty="0" err="1">
                <a:latin typeface="+mn-lt"/>
                <a:cs typeface="Arial" charset="0"/>
              </a:rPr>
              <a:t>attachment</a:t>
            </a:r>
            <a:r>
              <a:rPr lang="hu-HU" dirty="0">
                <a:latin typeface="+mn-lt"/>
                <a:cs typeface="Arial" charset="0"/>
              </a:rPr>
              <a:t>) közvetlenül soha ne nyissuk meg, mert akkor kikerülnénk az online víruskeresőt. A mellékletet mentsük előbb háttértárra, és onnan indulva nyissuk meg! Ha a levél nem utal a mellékletre, akkor konzultáljunk a feladóval, valóban ő küldte-e a mellékletet! Ismeretlen feladótól származó levéllel kapcsolatban legyünk különösen óvatosak!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Vírusirtás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8001000" cy="495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u-HU" altLang="hu-HU" smtClean="0"/>
              <a:t>Vírusirtó programmal. Működésük:</a:t>
            </a:r>
          </a:p>
          <a:p>
            <a:pPr lvl="1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mtClean="0"/>
              <a:t>Memória és boot-szektor scan</a:t>
            </a:r>
          </a:p>
          <a:p>
            <a:pPr lvl="1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mtClean="0"/>
              <a:t>Keresés:</a:t>
            </a:r>
          </a:p>
          <a:p>
            <a:pPr lvl="2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z="1800" smtClean="0"/>
              <a:t>program szekvencia azonosságát vizsgálják csak</a:t>
            </a:r>
          </a:p>
          <a:p>
            <a:pPr lvl="2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z="1800" smtClean="0"/>
              <a:t>vagy heurisztikát is alkalmaznak </a:t>
            </a:r>
          </a:p>
          <a:p>
            <a:pPr lvl="1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mtClean="0"/>
              <a:t>F-Prot esetében: irtás (vírus), törlés (file), átnevezés (file)</a:t>
            </a:r>
          </a:p>
          <a:p>
            <a:pPr fontAlgn="auto">
              <a:spcAft>
                <a:spcPts val="0"/>
              </a:spcAft>
              <a:buFontTx/>
              <a:buNone/>
              <a:defRPr/>
            </a:pPr>
            <a:r>
              <a:rPr lang="hu-HU" altLang="hu-HU" smtClean="0"/>
              <a:t>Követelmények manapság:</a:t>
            </a:r>
          </a:p>
          <a:p>
            <a:pPr lvl="1" fontAlgn="auto">
              <a:spcAft>
                <a:spcPts val="0"/>
              </a:spcAft>
              <a:buFontTx/>
              <a:buChar char="-"/>
              <a:defRPr/>
            </a:pPr>
            <a:r>
              <a:rPr lang="hu-HU" altLang="hu-HU" smtClean="0"/>
              <a:t>napi webes frissítés, működés közbeni folyamatos védelem</a:t>
            </a:r>
          </a:p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u-HU" altLang="hu-HU" smtClean="0"/>
              <a:t>Vírusirtó programok: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MSAV, Scan (McAfee), F-Prot (F-Secure), Norton Antivirus (Symantec), Thunderbyte (TBAV), Kaspersky Lab, AVG, NOD32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Virusbuster, Panda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89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9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891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89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5" grpId="0" build="p" autoUpdateAnimBg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Védekezés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8001000" cy="4953000"/>
          </a:xfrm>
        </p:spPr>
        <p:txBody>
          <a:bodyPr/>
          <a:lstStyle/>
          <a:p>
            <a:pPr fontAlgn="auto">
              <a:spcAft>
                <a:spcPts val="0"/>
              </a:spcAft>
              <a:buFont typeface="Wingdings" panose="05000000000000000000" pitchFamily="2" charset="2"/>
              <a:buNone/>
              <a:defRPr/>
            </a:pPr>
            <a:r>
              <a:rPr lang="hu-HU" altLang="hu-HU" smtClean="0"/>
              <a:t>Legfontosabb: Megelőzés!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Spybot Search and Destroy, Ad-aware, MS Anti Spyware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Vírusirtó (F-Prot, Norton S.A., NOD32, Virusbuster…) – napi frissítés!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Ismeretlen küldőtől származó anyagok törlése, nem ismert anyagok elutasítása (telepítés előtt)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Operációs rendszer rendszeres biztonsági frissítése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e-mail cím korlátozott és ellenőrzött kiadása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Hálózatban: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router és tűzfal mögé 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tűzfal program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Explorer és Outlook használatának kerülése (VB script, Active-X, J script…)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63" y="500063"/>
            <a:ext cx="8229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Kerülendő csatolt file-ok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676400"/>
            <a:ext cx="8001000" cy="51816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„Vírust” tartalmazó EXE-k álcázva: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scr – képernyővédő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pif – program információs file</a:t>
            </a:r>
          </a:p>
          <a:p>
            <a:pPr lvl="1" fontAlgn="auto">
              <a:spcAft>
                <a:spcPts val="0"/>
              </a:spcAft>
              <a:defRPr/>
            </a:pPr>
            <a:r>
              <a:rPr lang="hu-HU" altLang="hu-HU" smtClean="0"/>
              <a:t>sys.txt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txt.vbs – már ha a vbs látszik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ismeretlen forrásból: exe, com, bat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hasonlóan: doc, dot, xls, xlt, ppt, mdb…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érdekesség: már jpg képek is ártalmasak lehetnek: az Explorer jpeg dekódoló API-jának belső hibája miatt a jpg is képessé válik ártalmas hatás kiváltására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19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19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19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419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419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419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419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419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7" grpId="0" build="p" autoUpdateAnimBg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765175"/>
            <a:ext cx="81534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u-HU" sz="4000" smtClean="0"/>
              <a:t>Mit tehetünk?</a:t>
            </a:r>
            <a:br>
              <a:rPr lang="hu-HU" sz="4000" smtClean="0"/>
            </a:br>
            <a:r>
              <a:rPr lang="hu-HU" sz="4000" dirty="0" smtClean="0"/>
              <a:t>Néhány óvintézkedéssel    csökkenthetjük a fertőzésveszélyt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684213" y="2133600"/>
            <a:ext cx="7772400" cy="4114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Eredeti szoftver biztos forrásból való beszerzése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Írásvédett lemezek használata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Tesztrendszer kialakítása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Biztonsági másolat készítése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Megfelelő hardver- és szoftvervédelem használta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Egyszer írható optikai lemez használata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Hálózati kapcsolatfelvétel forrásának ellenőrzése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Hozzáférés-védelem alkalmazása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Rezidens vírusdetektorok használata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200" smtClean="0"/>
              <a:t>Ismeretlen feladótól érkező E-mail törlése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63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Túlfeszültség, áramkimaradás</a:t>
            </a:r>
          </a:p>
        </p:txBody>
      </p:sp>
      <p:sp>
        <p:nvSpPr>
          <p:cNvPr id="10243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Az elektromos hálózatban időnként túlfeszültségek léphetnek fel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pl. vihar, áramkimaradás, tápellátás zavara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következménye: adatvesztés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z="2800" smtClean="0"/>
              <a:t>- az áramszünet megelőzésének eszköze: UPS (szünetmentes áramforrás)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Adatsérülések</a:t>
            </a:r>
          </a:p>
        </p:txBody>
      </p:sp>
      <p:sp>
        <p:nvSpPr>
          <p:cNvPr id="11267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Mint minden eszköz, a számítógép is elromolhat (pl. a hajlékonylemezek gyakran megsérülnek)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u="sng" smtClean="0"/>
              <a:t>Az adathordozók sérülésének típusai: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fizikai sérülések</a:t>
            </a:r>
            <a:r>
              <a:rPr lang="hu-HU" altLang="hu-HU" smtClean="0"/>
              <a:t>: az adat ténylegesen eltűnik az adathordozóról (felülírás, lemágneseződés, fizikai hiba)</a:t>
            </a:r>
          </a:p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- </a:t>
            </a:r>
            <a:r>
              <a:rPr lang="hu-HU" altLang="hu-HU" u="sng" smtClean="0"/>
              <a:t>logikai sérülések</a:t>
            </a:r>
            <a:r>
              <a:rPr lang="hu-HU" altLang="hu-HU" smtClean="0"/>
              <a:t>: az adat – bár rajta van az adathordozón - megközelíthetetlen.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hu-HU" altLang="hu-HU" smtClean="0"/>
              <a:t>Adatsérülések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637087"/>
          </a:xfrm>
        </p:spPr>
        <p:txBody>
          <a:bodyPr/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Hogyan védekezhetünk e sérülések ellen?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- </a:t>
            </a:r>
            <a:r>
              <a:rPr lang="hu-HU" u="sng" dirty="0" smtClean="0"/>
              <a:t>a számítógép fizikai sérülése ellen: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látszólag nincs védelem,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márkás gép vásárlása, szünetmentes tápegység,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merevlemezek rendszeres ellenőrzése,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a gép szabályos kikapcsolása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a személyzet szakszerű betanítása, tájékoztatás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Tx/>
              <a:buChar char="-"/>
              <a:defRPr/>
            </a:pPr>
            <a:r>
              <a:rPr lang="hu-HU" u="sng" dirty="0" smtClean="0"/>
              <a:t>A számítógépes eszközök, adathordozók helytelen kezelése ellen: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működés közben ne mozgassuk a gépet,</a:t>
            </a:r>
          </a:p>
          <a:p>
            <a:pPr marL="640080" lvl="1" indent="-246888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hu-HU" dirty="0" smtClean="0"/>
              <a:t>pl. az eszközöket védjük a portól, hőtől, folyadékoktól, mágneses és mechanikai hatásoktól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Cím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hu-HU" altLang="hu-HU" smtClean="0"/>
              <a:t>Adatsérülések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840000" y="1825625"/>
            <a:ext cx="7675350" cy="4351338"/>
          </a:xfrm>
        </p:spPr>
        <p:txBody>
          <a:bodyPr/>
          <a:lstStyle/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dirty="0" smtClean="0"/>
              <a:t>Az adatvesztések elkerülése érdekében: készítsünk biztonsági tartalékmásolatot vagy használjunk visszaállítási tartalékállományt.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u="sng" dirty="0" smtClean="0"/>
              <a:t>Biztonsági tartalékmásolat (backup </a:t>
            </a:r>
            <a:r>
              <a:rPr lang="hu-HU" u="sng" dirty="0" err="1" smtClean="0"/>
              <a:t>copy</a:t>
            </a:r>
            <a:r>
              <a:rPr lang="hu-HU" u="sng" dirty="0" smtClean="0"/>
              <a:t>): </a:t>
            </a:r>
            <a:r>
              <a:rPr lang="hu-HU" dirty="0" smtClean="0"/>
              <a:t>olyan elkülönített archív adattároló, amely a felhasználó számára adatainak véletlenül bekövetkező megváltozása esetén biztosítja az adatok utolsó változatának visszaállítását.</a:t>
            </a:r>
          </a:p>
          <a:p>
            <a:pPr marL="274320" indent="-274320" algn="just" fontAlgn="auto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hu-HU" u="sng" dirty="0" smtClean="0"/>
              <a:t>Visszaállítási tartalékállomány (backup file): </a:t>
            </a:r>
            <a:r>
              <a:rPr lang="hu-HU" dirty="0" smtClean="0"/>
              <a:t>mentés esetén a rendszer a fájl új változata mellett a régi (korábbi) változatot is tárolja (neve változatlan, kiterjesztés </a:t>
            </a:r>
            <a:r>
              <a:rPr lang="hu-HU" dirty="0" err="1" smtClean="0"/>
              <a:t>áltlában</a:t>
            </a:r>
            <a:r>
              <a:rPr lang="hu-HU" dirty="0" smtClean="0"/>
              <a:t> BAK lesz).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0" y="1700213"/>
            <a:ext cx="6781800" cy="1992312"/>
          </a:xfrm>
          <a:ln>
            <a:miter lim="800000"/>
            <a:headEnd/>
            <a:tailEnd/>
          </a:ln>
          <a:extLst/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hu-HU" sz="6800" dirty="0" smtClean="0"/>
              <a:t>SZÁMÍTÓGÉPES</a:t>
            </a:r>
            <a:br>
              <a:rPr lang="hu-HU" sz="6800" dirty="0" smtClean="0"/>
            </a:br>
            <a:r>
              <a:rPr lang="hu-HU" sz="6800" dirty="0" smtClean="0"/>
              <a:t>VÍRUSOK</a:t>
            </a:r>
          </a:p>
        </p:txBody>
      </p:sp>
      <p:pic>
        <p:nvPicPr>
          <p:cNvPr id="12291" name="Kép 4" descr="drawing3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4688" y="4000500"/>
            <a:ext cx="2951162" cy="234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élység">
  <a:themeElements>
    <a:clrScheme name="Mélység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Mélység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élység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Mélység</Template>
  <TotalTime>904</TotalTime>
  <Words>2732</Words>
  <Application>Microsoft Office PowerPoint</Application>
  <PresentationFormat>Diavetítés a képernyőre (4:3 oldalarány)</PresentationFormat>
  <Paragraphs>305</Paragraphs>
  <Slides>46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46</vt:i4>
      </vt:variant>
    </vt:vector>
  </HeadingPairs>
  <TitlesOfParts>
    <vt:vector size="50" baseType="lpstr">
      <vt:lpstr>Arial</vt:lpstr>
      <vt:lpstr>Corbel</vt:lpstr>
      <vt:lpstr>Calibri</vt:lpstr>
      <vt:lpstr>Mélység</vt:lpstr>
      <vt:lpstr>Alapfogalmak</vt:lpstr>
      <vt:lpstr>Alapfogalmak</vt:lpstr>
      <vt:lpstr>Illetéktelen hozzáférés</vt:lpstr>
      <vt:lpstr>Illetéktelen hozzáférés</vt:lpstr>
      <vt:lpstr>Túlfeszültség, áramkimaradás</vt:lpstr>
      <vt:lpstr>Adatsérülések</vt:lpstr>
      <vt:lpstr>Adatsérülések</vt:lpstr>
      <vt:lpstr>Adatsérülések</vt:lpstr>
      <vt:lpstr>SZÁMÍTÓGÉPES VÍRUSOK</vt:lpstr>
      <vt:lpstr>Számítógépes kártevők</vt:lpstr>
      <vt:lpstr>Vírus: Nem más, mint programsorokba öntött            rosszindulat. Több szempont szerint            osztályozhatjuk őket:</vt:lpstr>
      <vt:lpstr>1. Vírusok</vt:lpstr>
      <vt:lpstr>Vírusok</vt:lpstr>
      <vt:lpstr>Vírusok</vt:lpstr>
      <vt:lpstr>Vírusok terjedése</vt:lpstr>
      <vt:lpstr>Vírusfertőzést kiváltó okok</vt:lpstr>
      <vt:lpstr>Vírusfertőzés jelei</vt:lpstr>
      <vt:lpstr>Vírusok működése</vt:lpstr>
      <vt:lpstr>Vírusok támadási területei</vt:lpstr>
      <vt:lpstr>Vírusok osztályozása</vt:lpstr>
      <vt:lpstr>Vírusok osztályozása</vt:lpstr>
      <vt:lpstr>Vírusok osztályozása</vt:lpstr>
      <vt:lpstr>Vírusok osztályozása</vt:lpstr>
      <vt:lpstr>Vírusok osztályozása</vt:lpstr>
      <vt:lpstr>Vírusok osztályozása</vt:lpstr>
      <vt:lpstr>Vírusok osztályozása</vt:lpstr>
      <vt:lpstr>2. Vírusgenerátorok</vt:lpstr>
      <vt:lpstr>3. Trójai vírusok</vt:lpstr>
      <vt:lpstr>PowerPoint bemutató</vt:lpstr>
      <vt:lpstr>3. Programférgek (Worms)</vt:lpstr>
      <vt:lpstr>4. Logikai bombák</vt:lpstr>
      <vt:lpstr>5. Hátsóajtók, kiskapuk és csapdák</vt:lpstr>
      <vt:lpstr>6. Baktériumok és nyulak</vt:lpstr>
      <vt:lpstr>Spyware, Adware</vt:lpstr>
      <vt:lpstr>Hoax-ok</vt:lpstr>
      <vt:lpstr>PowerPoint bemutató</vt:lpstr>
      <vt:lpstr>SPAM-ek</vt:lpstr>
      <vt:lpstr>PowerPoint bemutató</vt:lpstr>
      <vt:lpstr>PowerPoint bemutató</vt:lpstr>
      <vt:lpstr>7. Vírusmegelőzés a gyakorlatban</vt:lpstr>
      <vt:lpstr>PowerPoint bemutató</vt:lpstr>
      <vt:lpstr>PowerPoint bemutató</vt:lpstr>
      <vt:lpstr>Vírusirtás</vt:lpstr>
      <vt:lpstr>Védekezés</vt:lpstr>
      <vt:lpstr>Kerülendő csatolt file-ok</vt:lpstr>
      <vt:lpstr>Mit tehetünk? Néhány óvintézkedéssel    csökkenthetjük a fertőzésveszélyt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Nagy Zsolt</dc:creator>
  <cp:lastModifiedBy>Nagy Zsolt</cp:lastModifiedBy>
  <cp:revision>56</cp:revision>
  <dcterms:created xsi:type="dcterms:W3CDTF">1601-01-01T00:00:00Z</dcterms:created>
  <dcterms:modified xsi:type="dcterms:W3CDTF">2015-05-19T13:19:29Z</dcterms:modified>
</cp:coreProperties>
</file>