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58" r:id="rId4"/>
    <p:sldId id="270" r:id="rId5"/>
    <p:sldId id="264" r:id="rId6"/>
    <p:sldId id="265" r:id="rId7"/>
    <p:sldId id="263" r:id="rId8"/>
    <p:sldId id="262" r:id="rId9"/>
    <p:sldId id="271" r:id="rId10"/>
    <p:sldId id="272" r:id="rId11"/>
    <p:sldId id="273" r:id="rId12"/>
    <p:sldId id="267" r:id="rId13"/>
    <p:sldId id="268" r:id="rId14"/>
    <p:sldId id="269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6" r:id="rId28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80"/>
    <a:srgbClr val="CC3300"/>
    <a:srgbClr val="66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C0DE-B746-43C4-AFA6-BEF0E486F84C}" type="datetimeFigureOut">
              <a:rPr lang="hu-HU" smtClean="0"/>
              <a:t>2015.02.09.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43D6-B230-4322-9C31-5F29720759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68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12C5-8058-4532-8A08-E1B2C7BC00EA}" type="slidenum">
              <a:rPr lang="hu-HU" altLang="hu-HU"/>
              <a:pPr/>
              <a:t>19</a:t>
            </a:fld>
            <a:endParaRPr lang="hu-HU" altLang="hu-H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hu-HU" altLang="hu-HU" sz="1000" i="1"/>
              <a:t>45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Rectangle 6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011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9BBF5-3E33-4ECF-8465-44B9D1212B4E}" type="slidenum">
              <a:rPr lang="hu-HU" altLang="hu-HU"/>
              <a:pPr/>
              <a:t>20</a:t>
            </a:fld>
            <a:endParaRPr lang="hu-HU" altLang="hu-H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hu-HU" altLang="hu-HU" sz="1000" i="1"/>
              <a:t>46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0" name="Rectangle 6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164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5D69F-7E06-488A-B5B4-501A0BB9291B}" type="slidenum">
              <a:rPr lang="hu-HU" altLang="hu-HU"/>
              <a:pPr/>
              <a:t>21</a:t>
            </a:fld>
            <a:endParaRPr lang="hu-HU" altLang="hu-H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hu-HU" altLang="hu-HU" sz="1000" i="1"/>
              <a:t>47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Rectangle 6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70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99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468A68-0FD2-4BA4-A42E-8D2F89E8C95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C93C2-68E7-4C6C-8DC2-5EC6FB64BA8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653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D465-0206-47B1-ABA1-A3E5E42CF27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3917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B9AC9-BC0F-412E-B099-2739B534B28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18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D151-C716-4EC2-BBDA-2F557B904DB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68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CF66-0D08-466B-B995-5FCD8BC6345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271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7B9EE-F0F4-4162-9F60-B338483597D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015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11FC-AC91-44DB-86A6-92295B2BF0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752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379B9-F5BC-4889-9EE7-5C9964FA9A9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08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0B1C3-11D6-4D9D-A53C-7503937D42D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98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6B0C-D4CC-4A90-B8B2-C9946F14DA4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3470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89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hu-HU" altLang="hu-HU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hu-HU" altLang="hu-HU"/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BE098BAC-63D8-4011-8DCB-CDCDBB0ED2F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i%20a%20Szabad%20Szoftver%20-%20GNU%20Projekt%20-%20Free%20Software%20Foundation%20(FSF)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sz="6000"/>
              <a:t>A szoftver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82245"/>
          </a:xfrm>
        </p:spPr>
        <p:txBody>
          <a:bodyPr/>
          <a:lstStyle/>
          <a:p>
            <a:pPr marL="0" indent="0">
              <a:buNone/>
            </a:pPr>
            <a:r>
              <a:rPr lang="hu-HU" altLang="hu-HU" b="1" u="sng" dirty="0"/>
              <a:t>Tranziens </a:t>
            </a:r>
            <a:r>
              <a:rPr lang="hu-HU" altLang="hu-HU" b="1" u="sng" dirty="0" smtClean="0"/>
              <a:t>program</a:t>
            </a:r>
          </a:p>
          <a:p>
            <a:r>
              <a:rPr lang="hu-HU" altLang="hu-HU" dirty="0"/>
              <a:t>Véges ideig marad a memóriában,</a:t>
            </a:r>
          </a:p>
          <a:p>
            <a:r>
              <a:rPr lang="hu-HU" altLang="hu-HU" dirty="0"/>
              <a:t>Pl.: felhasználói programok</a:t>
            </a:r>
          </a:p>
          <a:p>
            <a:pPr marL="0" indent="0">
              <a:buNone/>
            </a:pPr>
            <a:r>
              <a:rPr lang="hu-HU" altLang="hu-HU" b="1" u="sng" dirty="0"/>
              <a:t>Rezidens program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A program a memóriába töltődés után végig ott marad. 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Mellette még DOS esetén is mód van más program futtatására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Pl.: számítógépes vírusok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351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BIOS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hu-HU" altLang="hu-HU" sz="2800" dirty="0"/>
              <a:t>BIOS  </a:t>
            </a:r>
            <a:r>
              <a:rPr lang="hu-HU" altLang="hu-HU" sz="2800" dirty="0">
                <a:sym typeface="Symbol" panose="05050102010706020507" pitchFamily="18" charset="2"/>
              </a:rPr>
              <a:t></a:t>
            </a:r>
            <a:r>
              <a:rPr lang="hu-HU" altLang="hu-HU" sz="2800" dirty="0"/>
              <a:t>  Basic Input Output System</a:t>
            </a:r>
          </a:p>
          <a:p>
            <a:r>
              <a:rPr lang="hu-HU" altLang="hu-HU" sz="2800" dirty="0"/>
              <a:t>A számítógép </a:t>
            </a:r>
            <a:r>
              <a:rPr lang="hu-HU" altLang="hu-HU" sz="2800" dirty="0" err="1"/>
              <a:t>ROM-ban</a:t>
            </a:r>
            <a:r>
              <a:rPr lang="hu-HU" altLang="hu-HU" sz="2800" dirty="0"/>
              <a:t> tárolja</a:t>
            </a:r>
          </a:p>
          <a:p>
            <a:pPr lvl="1">
              <a:buNone/>
            </a:pPr>
            <a:r>
              <a:rPr lang="hu-HU" altLang="hu-HU" sz="2400" b="1" i="1" dirty="0"/>
              <a:t>(Read </a:t>
            </a:r>
            <a:r>
              <a:rPr lang="hu-HU" altLang="hu-HU" sz="2400" b="1" i="1" dirty="0" err="1"/>
              <a:t>Only</a:t>
            </a:r>
            <a:r>
              <a:rPr lang="hu-HU" altLang="hu-HU" sz="2400" b="1" i="1" dirty="0"/>
              <a:t> </a:t>
            </a:r>
            <a:r>
              <a:rPr lang="hu-HU" altLang="hu-HU" sz="2400" b="1" i="1" dirty="0" err="1"/>
              <a:t>Memory</a:t>
            </a:r>
            <a:r>
              <a:rPr lang="hu-HU" altLang="hu-HU" sz="2400" b="1" i="1" dirty="0"/>
              <a:t> - csak olvasható memória)</a:t>
            </a:r>
          </a:p>
          <a:p>
            <a:r>
              <a:rPr lang="hu-HU" altLang="hu-HU" sz="2800" dirty="0"/>
              <a:t>Feladata: a számítógép egységeinek 				bekapcsolás utáni ellenőrzése,</a:t>
            </a:r>
          </a:p>
          <a:p>
            <a:pPr>
              <a:buNone/>
            </a:pPr>
            <a:r>
              <a:rPr lang="hu-HU" altLang="hu-HU" sz="2800" dirty="0"/>
              <a:t>			alapfunkcióinak irányítása,</a:t>
            </a:r>
          </a:p>
          <a:p>
            <a:pPr>
              <a:buNone/>
            </a:pPr>
            <a:r>
              <a:rPr lang="hu-HU" altLang="hu-HU" sz="2800" dirty="0"/>
              <a:t> 			az ember és a gép közti 				</a:t>
            </a:r>
            <a:r>
              <a:rPr lang="hu-HU" altLang="hu-HU" sz="2800" dirty="0" smtClean="0"/>
              <a:t>kommunikációt </a:t>
            </a:r>
            <a:r>
              <a:rPr lang="hu-HU" altLang="hu-HU" sz="2800" dirty="0"/>
              <a:t>biztosító program 			</a:t>
            </a:r>
            <a:r>
              <a:rPr lang="hu-HU" altLang="hu-HU" sz="2800" i="1" dirty="0">
                <a:solidFill>
                  <a:schemeClr val="accent1"/>
                </a:solidFill>
              </a:rPr>
              <a:t>(operációs rendszer)</a:t>
            </a:r>
            <a:r>
              <a:rPr lang="hu-HU" altLang="hu-HU" sz="2800" dirty="0"/>
              <a:t> megkeresése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93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Operációs rendszerek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hu-HU" altLang="hu-HU"/>
              <a:t>Az </a:t>
            </a:r>
            <a:r>
              <a:rPr lang="hu-HU" altLang="hu-HU">
                <a:solidFill>
                  <a:srgbClr val="FF3300"/>
                </a:solidFill>
                <a:effectLst/>
              </a:rPr>
              <a:t>operációs rendszer</a:t>
            </a:r>
            <a:r>
              <a:rPr lang="hu-HU" altLang="hu-HU"/>
              <a:t> a személyi számítógépeken általában a merevlemezen helyezkedik el</a:t>
            </a:r>
          </a:p>
          <a:p>
            <a:pPr marL="609600" indent="-609600"/>
            <a:r>
              <a:rPr lang="hu-HU" altLang="hu-HU"/>
              <a:t>Mi tölti be? A számítógép ROM-jában levő </a:t>
            </a:r>
            <a:r>
              <a:rPr lang="hu-HU" altLang="hu-HU">
                <a:solidFill>
                  <a:srgbClr val="FF3300"/>
                </a:solidFill>
                <a:effectLst/>
              </a:rPr>
              <a:t>BIOS</a:t>
            </a:r>
            <a:r>
              <a:rPr lang="hu-HU" altLang="hu-HU"/>
              <a:t> (Basic Input Output System)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</a:pPr>
            <a:r>
              <a:rPr lang="hu-HU" altLang="hu-HU" i="1"/>
              <a:t>Ellenőrzi a RAM memóriát és a főbb perifériákat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</a:pPr>
            <a:r>
              <a:rPr lang="hu-HU" altLang="hu-HU" i="1"/>
              <a:t>Megkeresi melyik lemezegységben levő lemezen van az operációs rendszer, majd betölti azt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Az operációs rendszer feladatai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Programok betöltése és futtatása</a:t>
            </a:r>
          </a:p>
          <a:p>
            <a:r>
              <a:rPr lang="hu-HU" altLang="hu-HU" dirty="0" smtClean="0"/>
              <a:t>Erőforrások, Perifériák kezelése</a:t>
            </a:r>
          </a:p>
          <a:p>
            <a:r>
              <a:rPr lang="hu-HU" altLang="hu-HU" dirty="0" smtClean="0"/>
              <a:t>Feldolgozás ütemezése</a:t>
            </a:r>
            <a:endParaRPr lang="hu-HU" altLang="hu-HU" dirty="0"/>
          </a:p>
          <a:p>
            <a:r>
              <a:rPr lang="hu-HU" altLang="hu-HU" dirty="0"/>
              <a:t>Kapcsolattartás a felhasználóval</a:t>
            </a:r>
          </a:p>
          <a:p>
            <a:r>
              <a:rPr lang="hu-HU" altLang="hu-HU" dirty="0"/>
              <a:t>Adattárolás megvalósítása (fájlkezelés)</a:t>
            </a:r>
          </a:p>
          <a:p>
            <a:r>
              <a:rPr lang="hu-HU" altLang="hu-HU" dirty="0"/>
              <a:t>Parancsok értelmezése és végrehajtása</a:t>
            </a:r>
          </a:p>
          <a:p>
            <a:r>
              <a:rPr lang="hu-HU" altLang="hu-HU" dirty="0"/>
              <a:t>Hibák kezelése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/>
              <a:t>Az operációs rendszer lehet:</a:t>
            </a:r>
            <a:endParaRPr lang="hu-HU" altLang="hu-HU"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felhasználók</a:t>
            </a:r>
            <a:r>
              <a:rPr lang="hu-HU" altLang="hu-HU" sz="2800"/>
              <a:t> száma szerint</a:t>
            </a:r>
          </a:p>
          <a:p>
            <a:pPr lvl="1"/>
            <a:r>
              <a:rPr lang="hu-HU" altLang="hu-HU" sz="2400"/>
              <a:t>Egyfelhasználós</a:t>
            </a:r>
          </a:p>
          <a:p>
            <a:pPr lvl="1"/>
            <a:r>
              <a:rPr lang="hu-HU" altLang="hu-HU" sz="2400"/>
              <a:t>Többfelhasználós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kezelői felület</a:t>
            </a:r>
            <a:r>
              <a:rPr lang="hu-HU" altLang="hu-HU" sz="2800"/>
              <a:t> szerint</a:t>
            </a:r>
          </a:p>
          <a:p>
            <a:pPr lvl="1"/>
            <a:r>
              <a:rPr lang="hu-HU" altLang="hu-HU" sz="2400"/>
              <a:t>Karakteres</a:t>
            </a:r>
          </a:p>
          <a:p>
            <a:pPr lvl="1"/>
            <a:r>
              <a:rPr lang="hu-HU" altLang="hu-HU" sz="2400"/>
              <a:t>Grafikus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 egyidőben futtatható alkalmazások</a:t>
            </a:r>
            <a:r>
              <a:rPr lang="hu-HU" altLang="hu-HU" sz="2800"/>
              <a:t> szerint</a:t>
            </a:r>
          </a:p>
          <a:p>
            <a:pPr lvl="1"/>
            <a:r>
              <a:rPr lang="hu-HU" altLang="hu-HU" sz="2400"/>
              <a:t>egyfeladatos</a:t>
            </a:r>
          </a:p>
          <a:p>
            <a:pPr lvl="1"/>
            <a:r>
              <a:rPr lang="hu-HU" altLang="hu-HU" sz="2400"/>
              <a:t>többfeladatos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Alkalmazói 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hu-HU" altLang="hu-HU" dirty="0"/>
              <a:t>Valamilyen speciális feladat megoldására teszik alkalmassá a számítógépet</a:t>
            </a:r>
          </a:p>
          <a:p>
            <a:r>
              <a:rPr lang="hu-HU" altLang="hu-HU" dirty="0"/>
              <a:t>példa:	szövegszerkesztő programok</a:t>
            </a:r>
          </a:p>
          <a:p>
            <a:pPr>
              <a:buNone/>
            </a:pPr>
            <a:r>
              <a:rPr lang="hu-HU" altLang="hu-HU" dirty="0"/>
              <a:t>			táblázatkezelők</a:t>
            </a:r>
          </a:p>
          <a:p>
            <a:pPr>
              <a:buNone/>
            </a:pPr>
            <a:r>
              <a:rPr lang="hu-HU" altLang="hu-HU" dirty="0"/>
              <a:t>			</a:t>
            </a:r>
            <a:r>
              <a:rPr lang="hu-HU" altLang="hu-HU" dirty="0" err="1"/>
              <a:t>adatbáziskezelők</a:t>
            </a:r>
            <a:endParaRPr lang="hu-HU" altLang="hu-HU" dirty="0"/>
          </a:p>
          <a:p>
            <a:pPr>
              <a:buNone/>
            </a:pPr>
            <a:r>
              <a:rPr lang="hu-HU" altLang="hu-HU" dirty="0"/>
              <a:t>			grafikus programok</a:t>
            </a:r>
          </a:p>
          <a:p>
            <a:pPr>
              <a:buNone/>
            </a:pPr>
            <a:r>
              <a:rPr lang="hu-HU" altLang="hu-HU" dirty="0"/>
              <a:t>			számítógépes oktatóprogramok</a:t>
            </a:r>
          </a:p>
          <a:p>
            <a:pPr>
              <a:buNone/>
            </a:pPr>
            <a:r>
              <a:rPr lang="hu-HU" altLang="hu-HU" dirty="0"/>
              <a:t>			játékprogramok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464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Fejlesztő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hu-HU" altLang="hu-HU" dirty="0"/>
              <a:t>Az operációs rendszert és az alkalmazói programokat programozók készítik valamilyen fejlesztőrendszerrel.</a:t>
            </a:r>
          </a:p>
          <a:p>
            <a:r>
              <a:rPr lang="hu-HU" altLang="hu-HU" dirty="0" err="1"/>
              <a:t>Tipusai</a:t>
            </a:r>
            <a:r>
              <a:rPr lang="hu-HU" altLang="hu-HU" dirty="0"/>
              <a:t>:	gépi nyelv</a:t>
            </a:r>
          </a:p>
          <a:p>
            <a:pPr>
              <a:buNone/>
            </a:pPr>
            <a:r>
              <a:rPr lang="hu-HU" altLang="hu-HU" dirty="0"/>
              <a:t>			közepes és magas szintű nyelvek</a:t>
            </a:r>
          </a:p>
          <a:p>
            <a:pPr>
              <a:buNone/>
            </a:pPr>
            <a:r>
              <a:rPr lang="hu-HU" altLang="hu-HU" dirty="0"/>
              <a:t>			</a:t>
            </a:r>
            <a:r>
              <a:rPr lang="hu-HU" altLang="hu-HU" dirty="0" err="1"/>
              <a:t>Interpreterek</a:t>
            </a:r>
            <a:r>
              <a:rPr lang="hu-HU" altLang="hu-HU" dirty="0"/>
              <a:t>, </a:t>
            </a:r>
            <a:r>
              <a:rPr lang="hu-HU" altLang="hu-HU" dirty="0" err="1"/>
              <a:t>compilerek</a:t>
            </a:r>
            <a:endParaRPr lang="hu-HU" altLang="hu-HU" dirty="0"/>
          </a:p>
          <a:p>
            <a:pPr>
              <a:buNone/>
            </a:pPr>
            <a:r>
              <a:rPr lang="hu-HU" altLang="hu-HU" dirty="0"/>
              <a:t>			</a:t>
            </a:r>
            <a:r>
              <a:rPr lang="hu-HU" altLang="hu-HU" i="1" dirty="0"/>
              <a:t>BASIC, </a:t>
            </a:r>
            <a:r>
              <a:rPr lang="hu-HU" altLang="hu-HU" i="1" dirty="0">
                <a:solidFill>
                  <a:srgbClr val="FF0000"/>
                </a:solidFill>
              </a:rPr>
              <a:t>PASCAL</a:t>
            </a:r>
            <a:r>
              <a:rPr lang="hu-HU" altLang="hu-HU" i="1" dirty="0"/>
              <a:t>, C, </a:t>
            </a:r>
            <a:r>
              <a:rPr lang="hu-HU" altLang="hu-HU" i="1" dirty="0">
                <a:solidFill>
                  <a:srgbClr val="FF0000"/>
                </a:solidFill>
              </a:rPr>
              <a:t>LOGO</a:t>
            </a:r>
            <a:r>
              <a:rPr lang="hu-HU" altLang="hu-HU" i="1" dirty="0"/>
              <a:t> 			illetve ezek különböző 				implementációi</a:t>
            </a:r>
            <a:r>
              <a:rPr lang="hu-HU" altLang="hu-HU" dirty="0"/>
              <a:t> 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669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A szoftverek használhatósága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 szoftver szellemi termék, amely nem különíthető el a hordozótól.</a:t>
            </a:r>
          </a:p>
          <a:p>
            <a:r>
              <a:rPr lang="hu-HU" altLang="hu-HU"/>
              <a:t>Szoftvervásárláskor használati jogosultságot vásárolunk.</a:t>
            </a:r>
          </a:p>
          <a:p>
            <a:r>
              <a:rPr lang="hu-HU" altLang="hu-HU"/>
              <a:t>Egy szoftver jogosulatlan használata bűncselekmény.</a:t>
            </a:r>
          </a:p>
          <a:p>
            <a:r>
              <a:rPr lang="hu-HU" altLang="hu-HU"/>
              <a:t>BSA szerepe a szoftverek jogvédelmében</a:t>
            </a:r>
          </a:p>
        </p:txBody>
      </p:sp>
    </p:spTree>
    <p:extLst>
      <p:ext uri="{BB962C8B-B14F-4D97-AF65-F5344CB8AC3E}">
        <p14:creationId xmlns:p14="http://schemas.microsoft.com/office/powerpoint/2010/main" val="896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Használhatóság szerinti szoftverkategóriák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19263"/>
            <a:ext cx="8229600" cy="513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>
                <a:solidFill>
                  <a:schemeClr val="accent2"/>
                </a:solidFill>
              </a:rPr>
              <a:t>Egyedi szoftver</a:t>
            </a:r>
            <a:r>
              <a:rPr lang="hu-HU" altLang="hu-HU"/>
              <a:t>  </a:t>
            </a:r>
          </a:p>
          <a:p>
            <a:pPr>
              <a:lnSpc>
                <a:spcPct val="90000"/>
              </a:lnSpc>
            </a:pPr>
            <a:r>
              <a:rPr lang="hu-HU" altLang="hu-HU">
                <a:solidFill>
                  <a:schemeClr val="accent2"/>
                </a:solidFill>
              </a:rPr>
              <a:t>Kereskedelmi szoftver</a:t>
            </a:r>
            <a:r>
              <a:rPr lang="hu-HU" altLang="hu-HU"/>
              <a:t>  </a:t>
            </a:r>
            <a:r>
              <a:rPr lang="hu-HU" altLang="hu-HU" sz="2600" i="1"/>
              <a:t>a licence szerződést a felbontással fogadja el a vásárló</a:t>
            </a:r>
          </a:p>
          <a:p>
            <a:pPr>
              <a:lnSpc>
                <a:spcPct val="90000"/>
              </a:lnSpc>
            </a:pPr>
            <a:r>
              <a:rPr lang="hu-HU" altLang="hu-HU">
                <a:solidFill>
                  <a:schemeClr val="accent2"/>
                </a:solidFill>
              </a:rPr>
              <a:t>Shareware</a:t>
            </a:r>
            <a:r>
              <a:rPr lang="hu-HU" altLang="hu-HU"/>
              <a:t> </a:t>
            </a:r>
            <a:r>
              <a:rPr lang="hu-HU" altLang="hu-HU" sz="2600" i="1"/>
              <a:t>korlátozott ideig használható, utána bizonyos összegért regisztrálható</a:t>
            </a:r>
          </a:p>
          <a:p>
            <a:pPr>
              <a:lnSpc>
                <a:spcPct val="90000"/>
              </a:lnSpc>
            </a:pPr>
            <a:r>
              <a:rPr lang="hu-HU" altLang="hu-HU">
                <a:solidFill>
                  <a:schemeClr val="accent2"/>
                </a:solidFill>
              </a:rPr>
              <a:t>Freeware </a:t>
            </a:r>
            <a:r>
              <a:rPr lang="hu-HU" altLang="hu-HU" sz="2600" i="1"/>
              <a:t>korlátlan ideig használható, a szerző nem mondott le a jogáról</a:t>
            </a:r>
            <a:endParaRPr lang="hu-HU" altLang="hu-HU"/>
          </a:p>
          <a:p>
            <a:pPr>
              <a:lnSpc>
                <a:spcPct val="90000"/>
              </a:lnSpc>
            </a:pPr>
            <a:r>
              <a:rPr lang="hu-HU" altLang="hu-HU">
                <a:solidFill>
                  <a:schemeClr val="accent2"/>
                </a:solidFill>
              </a:rPr>
              <a:t>Public domain szoftver</a:t>
            </a:r>
            <a:r>
              <a:rPr lang="hu-HU" altLang="hu-HU"/>
              <a:t> </a:t>
            </a:r>
            <a:r>
              <a:rPr lang="hu-HU" altLang="hu-HU" sz="2600" i="1"/>
              <a:t>nincs szerzői jogvédelem alatt     	</a:t>
            </a:r>
          </a:p>
          <a:p>
            <a:pPr lvl="1">
              <a:lnSpc>
                <a:spcPct val="90000"/>
              </a:lnSpc>
            </a:pPr>
            <a:r>
              <a:rPr lang="hu-HU" altLang="hu-HU" sz="2200" i="1">
                <a:hlinkClick r:id="rId2" action="ppaction://hlinkfile"/>
              </a:rPr>
              <a:t>Mi a szabad szoftver?</a:t>
            </a:r>
            <a:endParaRPr lang="hu-HU" altLang="hu-HU" sz="2200" i="1"/>
          </a:p>
          <a:p>
            <a:pPr>
              <a:lnSpc>
                <a:spcPct val="90000"/>
              </a:lnSpc>
            </a:pPr>
            <a:r>
              <a:rPr lang="hu-HU" altLang="hu-HU">
                <a:solidFill>
                  <a:schemeClr val="accent2"/>
                </a:solidFill>
              </a:rPr>
              <a:t>Demo szoftver</a:t>
            </a:r>
            <a:r>
              <a:rPr lang="hu-HU" altLang="hu-HU"/>
              <a:t> </a:t>
            </a:r>
            <a:r>
              <a:rPr lang="hu-HU" altLang="hu-HU" sz="2600" i="1"/>
              <a:t>lebutított kereskedelmi szoftver</a:t>
            </a:r>
          </a:p>
        </p:txBody>
      </p:sp>
    </p:spTree>
    <p:extLst>
      <p:ext uri="{BB962C8B-B14F-4D97-AF65-F5344CB8AC3E}">
        <p14:creationId xmlns:p14="http://schemas.microsoft.com/office/powerpoint/2010/main" val="33652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hu-HU" altLang="hu-HU"/>
              <a:t>Az operációs rendszerek osztályozása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4116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hu-HU" altLang="hu-HU"/>
              <a:t>az egy időben futtatható programok száma alapján: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/>
              <a:t>	egyedi programozás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pPr>
              <a:buFont typeface="Wingdings" panose="05000000000000000000" pitchFamily="2" charset="2"/>
              <a:buNone/>
            </a:pPr>
            <a:r>
              <a:rPr lang="hu-HU" altLang="hu-HU"/>
              <a:t>	multiprogramozás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673350" y="3663950"/>
            <a:ext cx="5969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359150" y="3968750"/>
            <a:ext cx="444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92550" y="4273550"/>
            <a:ext cx="825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374775" y="3506788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CPU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222375" y="4192588"/>
            <a:ext cx="1216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printer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298575" y="3811588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HDD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806950" y="3663950"/>
            <a:ext cx="5969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416550" y="3968750"/>
            <a:ext cx="444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949950" y="4273550"/>
            <a:ext cx="825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835150" y="4800600"/>
            <a:ext cx="6083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286000" y="3511550"/>
            <a:ext cx="0" cy="128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054350" y="5340350"/>
            <a:ext cx="5969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740150" y="5797550"/>
            <a:ext cx="444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197350" y="6178550"/>
            <a:ext cx="825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374775" y="5335588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CPU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298575" y="6097588"/>
            <a:ext cx="1216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printer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374775" y="5716588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HDD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035550" y="5340350"/>
            <a:ext cx="5969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5645150" y="5873750"/>
            <a:ext cx="444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6102350" y="6178550"/>
            <a:ext cx="825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740150" y="5340350"/>
            <a:ext cx="4445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4273550" y="5797550"/>
            <a:ext cx="7493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5111750" y="6178550"/>
            <a:ext cx="4445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178550" y="5873750"/>
            <a:ext cx="7493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5645150" y="5340350"/>
            <a:ext cx="4445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2063750" y="6553200"/>
            <a:ext cx="6083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286000" y="5340350"/>
            <a:ext cx="0" cy="128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72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1385888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 altLang="hu-HU" sz="2800">
                <a:latin typeface="Times New Roman" panose="02020603050405020304" pitchFamily="18" charset="0"/>
              </a:rPr>
              <a:t>A </a:t>
            </a:r>
            <a:r>
              <a:rPr lang="hu-HU" altLang="hu-HU" sz="2800" b="1">
                <a:latin typeface="Times New Roman" panose="02020603050405020304" pitchFamily="18" charset="0"/>
              </a:rPr>
              <a:t>szoftver</a:t>
            </a:r>
            <a:r>
              <a:rPr lang="hu-HU" altLang="hu-HU" sz="2800">
                <a:latin typeface="Times New Roman" panose="02020603050405020304" pitchFamily="18" charset="0"/>
              </a:rPr>
              <a:t> (</a:t>
            </a:r>
            <a:r>
              <a:rPr lang="hu-HU" altLang="hu-HU" sz="2800" i="1">
                <a:latin typeface="Times New Roman" panose="02020603050405020304" pitchFamily="18" charset="0"/>
              </a:rPr>
              <a:t>software</a:t>
            </a:r>
            <a:r>
              <a:rPr lang="hu-HU" altLang="hu-HU" sz="2800">
                <a:latin typeface="Times New Roman" panose="02020603050405020304" pitchFamily="18" charset="0"/>
              </a:rPr>
              <a:t>) valamely számítógéprendszerhez tartozó programok, programrendszerek, és azok dokumentációinak összefoglaló elnevezése.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667000" y="2270125"/>
            <a:ext cx="3902075" cy="3902075"/>
            <a:chOff x="1584" y="1344"/>
            <a:chExt cx="2746" cy="2746"/>
          </a:xfrm>
        </p:grpSpPr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1584" y="1344"/>
            <a:ext cx="2746" cy="2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Klip" r:id="rId3" imgW="4816080" imgH="4816440" progId="MS_ClipArt_Gallery.2">
                    <p:embed/>
                  </p:oleObj>
                </mc:Choice>
                <mc:Fallback>
                  <p:oleObj name="Klip" r:id="rId3" imgW="4816080" imgH="481644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344"/>
                          <a:ext cx="2746" cy="2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2351" y="3014"/>
              <a:ext cx="673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8000">
                  <a:solidFill>
                    <a:srgbClr val="FFFF00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</a:t>
              </a:r>
              <a:endParaRPr lang="hu-HU" altLang="hu-HU" sz="8000">
                <a:latin typeface="Times New Roman" panose="02020603050405020304" pitchFamily="18" charset="0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976" y="1670"/>
              <a:ext cx="673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8000" dirty="0">
                  <a:solidFill>
                    <a:srgbClr val="FF3300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</a:t>
              </a:r>
              <a:endParaRPr lang="hu-HU" altLang="hu-HU" sz="80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20574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HARDVER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781800" y="3886200"/>
            <a:ext cx="21336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SZOFTVER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  <p:bldP spid="3081" grpId="0" animBg="1"/>
      <p:bldP spid="30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hu-HU" altLang="hu-HU"/>
              <a:t>Multitasking megoldások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hu-HU" altLang="hu-HU"/>
              <a:t>Time sharing (időosztásos) üzemmód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r>
              <a:rPr lang="hu-HU" altLang="hu-HU"/>
              <a:t>Prioritásos üzemmód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905000" y="3838575"/>
            <a:ext cx="570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898650" y="2473325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758825" y="2698750"/>
            <a:ext cx="911225" cy="835025"/>
            <a:chOff x="434" y="1106"/>
            <a:chExt cx="574" cy="526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434" y="1106"/>
              <a:ext cx="5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altLang="hu-HU" sz="2400">
                  <a:latin typeface="Times New Roman" panose="02020603050405020304" pitchFamily="18" charset="0"/>
                </a:rPr>
                <a:t>proc1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34" y="1346"/>
              <a:ext cx="5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altLang="hu-HU" sz="2400">
                  <a:latin typeface="Times New Roman" panose="02020603050405020304" pitchFamily="18" charset="0"/>
                </a:rPr>
                <a:t>proc2</a:t>
              </a:r>
            </a:p>
          </p:txBody>
        </p:sp>
      </p:grp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057400" y="2854325"/>
            <a:ext cx="5969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667000" y="3159125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276600" y="2854325"/>
            <a:ext cx="5969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572000" y="2854325"/>
            <a:ext cx="5969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962400" y="3159125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257800" y="3159125"/>
            <a:ext cx="5969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1905000" y="5972175"/>
            <a:ext cx="570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1898650" y="4606925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835025" y="4983163"/>
            <a:ext cx="911225" cy="835025"/>
            <a:chOff x="482" y="2545"/>
            <a:chExt cx="574" cy="526"/>
          </a:xfrm>
        </p:grpSpPr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82" y="2545"/>
              <a:ext cx="5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altLang="hu-HU" sz="2400">
                  <a:latin typeface="Times New Roman" panose="02020603050405020304" pitchFamily="18" charset="0"/>
                </a:rPr>
                <a:t>proc1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482" y="2785"/>
              <a:ext cx="5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altLang="hu-HU" sz="2400">
                  <a:latin typeface="Times New Roman" panose="02020603050405020304" pitchFamily="18" charset="0"/>
                </a:rPr>
                <a:t>proc2</a:t>
              </a:r>
            </a:p>
          </p:txBody>
        </p:sp>
      </p:grp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133600" y="5140325"/>
            <a:ext cx="11303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133600" y="4683125"/>
            <a:ext cx="11303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3276600" y="5445125"/>
            <a:ext cx="31115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4114800" y="5140325"/>
            <a:ext cx="16637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276600" y="4683125"/>
            <a:ext cx="16637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4953000" y="4683125"/>
            <a:ext cx="9017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867400" y="4683125"/>
            <a:ext cx="12827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7162800" y="4683125"/>
            <a:ext cx="4445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-558800" y="1468438"/>
            <a:ext cx="20320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hu-HU" altLang="hu-HU" dirty="0"/>
              <a:t>Az adatok feldolgozása </a:t>
            </a:r>
            <a:r>
              <a:rPr lang="hu-HU" altLang="hu-HU" sz="4000" dirty="0"/>
              <a:t>alapján</a:t>
            </a:r>
            <a:endParaRPr lang="hu-HU" altLang="hu-H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4031" y="1295400"/>
            <a:ext cx="8135937" cy="5410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hu-HU" altLang="hu-HU" sz="2800" u="sng" dirty="0"/>
              <a:t>Kötegelt (batch) feldolgozás</a:t>
            </a:r>
            <a:r>
              <a:rPr lang="hu-HU" altLang="hu-HU" sz="2800" dirty="0"/>
              <a:t>:   az adatokat nem keletkezésükkor, hanem összegyűjtés és rögzítés után  később dolgozzák fel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 i="1" dirty="0"/>
              <a:t>	</a:t>
            </a:r>
            <a:r>
              <a:rPr lang="hu-HU" altLang="hu-HU" sz="2400" i="1" dirty="0"/>
              <a:t>pl.: a tanulmányi tanácsadó irodában az átlagokat</a:t>
            </a:r>
            <a:endParaRPr lang="hu-HU" altLang="hu-HU" sz="2800" dirty="0"/>
          </a:p>
          <a:p>
            <a:r>
              <a:rPr lang="hu-HU" altLang="hu-HU" sz="2800" u="sng" dirty="0"/>
              <a:t>Valós idejű (</a:t>
            </a:r>
            <a:r>
              <a:rPr lang="hu-HU" altLang="hu-HU" sz="2800" u="sng" dirty="0" err="1"/>
              <a:t>real</a:t>
            </a:r>
            <a:r>
              <a:rPr lang="hu-HU" altLang="hu-HU" sz="2800" u="sng" dirty="0"/>
              <a:t> </a:t>
            </a:r>
            <a:r>
              <a:rPr lang="hu-HU" altLang="hu-HU" sz="2800" u="sng" dirty="0" err="1"/>
              <a:t>time</a:t>
            </a:r>
            <a:r>
              <a:rPr lang="hu-HU" altLang="hu-HU" sz="2800" u="sng" dirty="0"/>
              <a:t>) feldolgozás</a:t>
            </a:r>
            <a:r>
              <a:rPr lang="hu-HU" altLang="hu-HU" sz="2800" dirty="0"/>
              <a:t>: az adatokat keletkezésükkor dolgozzák fel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 dirty="0"/>
              <a:t>	</a:t>
            </a:r>
            <a:r>
              <a:rPr lang="hu-HU" altLang="hu-HU" sz="2400" i="1" dirty="0"/>
              <a:t>pl.: a bankszámla aktívumát a pénzfelvételnél</a:t>
            </a:r>
            <a:endParaRPr lang="hu-HU" altLang="hu-HU" sz="2800" dirty="0"/>
          </a:p>
          <a:p>
            <a:r>
              <a:rPr lang="hu-HU" altLang="hu-HU" sz="2800" u="sng" dirty="0"/>
              <a:t>Interaktív (párbeszédes) üzemmód:</a:t>
            </a:r>
            <a:r>
              <a:rPr lang="hu-HU" altLang="hu-HU" sz="2800" dirty="0"/>
              <a:t> a gép és a felhasználó folyamatos kapcsolatban van</a:t>
            </a:r>
          </a:p>
        </p:txBody>
      </p:sp>
    </p:spTree>
    <p:extLst>
      <p:ext uri="{BB962C8B-B14F-4D97-AF65-F5344CB8AC3E}">
        <p14:creationId xmlns:p14="http://schemas.microsoft.com/office/powerpoint/2010/main" val="317408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0338" y="476250"/>
            <a:ext cx="5834062" cy="585788"/>
          </a:xfrm>
          <a:prstGeom prst="rect">
            <a:avLst/>
          </a:prstGeom>
          <a:solidFill>
            <a:srgbClr val="80808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hu-H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Jogi kérdések</a:t>
            </a:r>
            <a:endParaRPr lang="hu-H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3" name="Picture 6" descr="http://www.hallgatoimozgalom.hu/site/images/stories/cikkekhez/j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734536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98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Szerzői jog</a:t>
            </a:r>
            <a:endParaRPr lang="hu-HU"/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786313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Törvény – LXXVI./1999.</a:t>
            </a:r>
          </a:p>
          <a:p>
            <a:pPr lvl="1" eaLnBrk="1" hangingPunct="1"/>
            <a:r>
              <a:rPr lang="hu-HU" altLang="hu-HU" dirty="0" smtClean="0"/>
              <a:t>Irodalmi, művészeti, tudományos alkotások</a:t>
            </a:r>
          </a:p>
          <a:p>
            <a:pPr lvl="1" eaLnBrk="1" hangingPunct="1"/>
            <a:r>
              <a:rPr lang="hu-HU" altLang="hu-HU" dirty="0" smtClean="0"/>
              <a:t>Számítógépes programalkotás</a:t>
            </a:r>
          </a:p>
          <a:p>
            <a:pPr lvl="1" eaLnBrk="1" hangingPunct="1"/>
            <a:r>
              <a:rPr lang="hu-HU" altLang="hu-HU" dirty="0" smtClean="0"/>
              <a:t>Dokumentáció</a:t>
            </a:r>
          </a:p>
          <a:p>
            <a:pPr lvl="1" eaLnBrk="1" hangingPunct="1"/>
            <a:r>
              <a:rPr lang="hu-HU" altLang="hu-HU" dirty="0" smtClean="0"/>
              <a:t>Forráskód, tárgykód</a:t>
            </a:r>
          </a:p>
          <a:p>
            <a:pPr eaLnBrk="1" hangingPunct="1"/>
            <a:r>
              <a:rPr lang="hu-HU" altLang="hu-HU" sz="2800" dirty="0" smtClean="0"/>
              <a:t>Szoftver vásárlás – licenc jog – EULA (Végfelhasználói </a:t>
            </a:r>
            <a:r>
              <a:rPr lang="hu-HU" altLang="hu-HU" sz="2800" dirty="0" err="1" smtClean="0"/>
              <a:t>Lincenc</a:t>
            </a:r>
            <a:r>
              <a:rPr lang="hu-HU" altLang="hu-HU" sz="2800" dirty="0" smtClean="0"/>
              <a:t> Szerződés</a:t>
            </a:r>
            <a:r>
              <a:rPr lang="hu-HU" altLang="hu-HU" dirty="0" smtClean="0"/>
              <a:t>)</a:t>
            </a:r>
            <a:endParaRPr lang="hu-HU" altLang="hu-HU" sz="28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6372225" y="188913"/>
            <a:ext cx="17986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ia számának hely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A5FB6B-498C-45C3-95DF-B618FD8053A3}" type="slidenum">
              <a:rPr lang="hu-HU" altLang="hu-HU"/>
              <a:pPr/>
              <a:t>23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190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ffectLst/>
              </a:rPr>
              <a:t>A szoftverek szerzői jogairól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Büntetendő:</a:t>
            </a:r>
          </a:p>
          <a:p>
            <a:pPr lvl="1"/>
            <a:r>
              <a:rPr lang="hu-HU" altLang="hu-HU" smtClean="0"/>
              <a:t>A programok engedély nélküli másolása</a:t>
            </a:r>
          </a:p>
          <a:p>
            <a:pPr lvl="1"/>
            <a:r>
              <a:rPr lang="hu-HU" altLang="hu-HU" smtClean="0"/>
              <a:t>A programok továbbadása más személynek</a:t>
            </a:r>
          </a:p>
          <a:p>
            <a:pPr lvl="1"/>
            <a:r>
              <a:rPr lang="hu-HU" altLang="hu-HU" smtClean="0"/>
              <a:t>A programok engedély nélküli árusítása</a:t>
            </a:r>
          </a:p>
          <a:p>
            <a:pPr lvl="1"/>
            <a:r>
              <a:rPr lang="hu-HU" altLang="hu-HU" smtClean="0"/>
              <a:t>Nem jogtisztán terjesztett programok felhasználása</a:t>
            </a:r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43CD01-0BCC-4038-8611-36609DCED9F3}" type="slidenum">
              <a:rPr lang="hu-HU" altLang="hu-HU"/>
              <a:pPr/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285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Másolásvédelem </a:t>
            </a:r>
            <a:endParaRPr lang="hu-HU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Szerzői jogi törvény</a:t>
            </a:r>
          </a:p>
          <a:p>
            <a:pPr lvl="1" eaLnBrk="1" hangingPunct="1"/>
            <a:r>
              <a:rPr lang="hu-HU" altLang="hu-HU" smtClean="0"/>
              <a:t>Saját célra készíthető másolat</a:t>
            </a:r>
          </a:p>
          <a:p>
            <a:pPr lvl="1" eaLnBrk="1" hangingPunct="1"/>
            <a:r>
              <a:rPr lang="hu-HU" altLang="hu-HU" smtClean="0"/>
              <a:t>Nem használható jövedelmszerzésre</a:t>
            </a:r>
          </a:p>
          <a:p>
            <a:pPr eaLnBrk="1" hangingPunct="1"/>
            <a:r>
              <a:rPr lang="hu-HU" altLang="hu-HU" smtClean="0"/>
              <a:t>Szoftverekről is készíthető biztonsági másolat</a:t>
            </a:r>
          </a:p>
          <a:p>
            <a:pPr eaLnBrk="1" hangingPunct="1"/>
            <a:r>
              <a:rPr lang="hu-HU" altLang="hu-HU" smtClean="0"/>
              <a:t>Másolásvédelmi eljárásokkal védik</a:t>
            </a:r>
          </a:p>
          <a:p>
            <a:pPr eaLnBrk="1" hangingPunct="1"/>
            <a:r>
              <a:rPr lang="hu-HU" altLang="hu-HU" b="1" smtClean="0"/>
              <a:t>BSA</a:t>
            </a:r>
            <a:r>
              <a:rPr lang="hu-HU" altLang="hu-HU" smtClean="0"/>
              <a:t>- 1988. Szoftvergyártók Érdekvédelmi Szervezete</a:t>
            </a:r>
            <a:r>
              <a:rPr lang="hu-HU" altLang="hu-HU" smtClean="0">
                <a:latin typeface="Arial" panose="020B0604020202020204" pitchFamily="34" charset="0"/>
              </a:rPr>
              <a:t> (Szoftverrendőrség)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256499-A9E9-4FFF-8263-2953A75E3BDF}" type="slidenum">
              <a:rPr lang="hu-HU" altLang="hu-HU"/>
              <a:pPr/>
              <a:t>25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040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Jogtiszta szoftverek előnyei</a:t>
            </a:r>
            <a:endParaRPr lang="hu-HU" dirty="0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Terméktámogatás (frissítés, hibajavítások, online-, telefonos segítségnyújtás)</a:t>
            </a:r>
          </a:p>
          <a:p>
            <a:r>
              <a:rPr lang="hu-HU" altLang="hu-HU" smtClean="0"/>
              <a:t>Termékleírás (használati útmutató)</a:t>
            </a:r>
          </a:p>
          <a:p>
            <a:r>
              <a:rPr lang="hu-HU" altLang="hu-HU" smtClean="0"/>
              <a:t>Vírusmentesség (99%-os)</a:t>
            </a:r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7562F5-1114-48BA-8AFC-6508909A0820}" type="slidenum">
              <a:rPr lang="hu-HU" altLang="hu-HU"/>
              <a:pPr/>
              <a:t>26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905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835150" y="1916113"/>
            <a:ext cx="5329238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hu-HU" sz="48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aramond" panose="02020404030301010803" pitchFamily="18" charset="0"/>
              </a:rPr>
              <a:t>Vége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3600"/>
              <a:t>A szoftverek csoportosítása</a:t>
            </a:r>
          </a:p>
        </p:txBody>
      </p:sp>
      <p:graphicFrame>
        <p:nvGraphicFramePr>
          <p:cNvPr id="414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97057"/>
              </p:ext>
            </p:extLst>
          </p:nvPr>
        </p:nvGraphicFramePr>
        <p:xfrm>
          <a:off x="250825" y="981075"/>
          <a:ext cx="8713788" cy="5814568"/>
        </p:xfrm>
        <a:graphic>
          <a:graphicData uri="http://schemas.openxmlformats.org/drawingml/2006/table">
            <a:tbl>
              <a:tblPr/>
              <a:tblGrid>
                <a:gridCol w="2844800"/>
                <a:gridCol w="2843213"/>
                <a:gridCol w="3025775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Operációs rendszerek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(Rendszerszoftverek</a:t>
                      </a: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Rendszerközeli programok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(segédprogramok, programfejlesztő eszközök)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Felhasználói programok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MS-DOS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Vírusirtók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Szövegszerkesztő </a:t>
                      </a:r>
                      <a:b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(Word)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45243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Windows 3.1,95, 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Tömörítők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Táblázatkezelő</a:t>
                      </a:r>
                      <a:b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(Excel)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Windows NT, 2000, </a:t>
                      </a:r>
                      <a:r>
                        <a:rPr kumimoji="0" lang="hu-HU" alt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Lemezkarbantartók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Bemutatókészítő (PowerPoint)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52070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Windows 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Programozási nyelvek fordítói stb.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Adatbáziskezelő (Access)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Windows Vista, 7, 8, 8.1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Segéd programok, </a:t>
                      </a:r>
                      <a:r>
                        <a:rPr kumimoji="0" lang="hu-HU" alt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Utility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Képszerkesztők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Unix, Linux, </a:t>
                      </a:r>
                      <a:r>
                        <a:rPr kumimoji="0" lang="hu-HU" alt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Ubuntu</a:t>
                      </a:r>
                      <a:endParaRPr kumimoji="0" lang="hu-HU" alt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Videószerkesztők stb.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Debian</a:t>
                      </a: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stb. Mac 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Egyedi célú szoftverek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pic>
        <p:nvPicPr>
          <p:cNvPr id="4145" name="Picture 49" descr="word_ico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988" y="2565400"/>
            <a:ext cx="504825" cy="50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2" name="Picture 56" descr="Excel_Icon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213100"/>
            <a:ext cx="50323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 descr="ppt_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933825"/>
            <a:ext cx="569912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2" y="-146614"/>
            <a:ext cx="8894835" cy="71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Amit a szoftverek felhasználásáról tudni kell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 sz="2800" b="1" i="1" u="sng" dirty="0">
                <a:solidFill>
                  <a:srgbClr val="FFFF00"/>
                </a:solidFill>
                <a:effectLst/>
              </a:rPr>
              <a:t>Copyright</a:t>
            </a:r>
          </a:p>
          <a:p>
            <a:r>
              <a:rPr lang="hu-HU" altLang="hu-HU" sz="2800" b="1" u="sng" dirty="0">
                <a:effectLst/>
              </a:rPr>
              <a:t>Etikai vonatkozások: </a:t>
            </a:r>
            <a:r>
              <a:rPr lang="hu-HU" altLang="hu-HU" sz="2800" dirty="0">
                <a:effectLst/>
              </a:rPr>
              <a:t>a szoftvert kibocsátó cégnek ez éppen olyan </a:t>
            </a:r>
            <a:r>
              <a:rPr lang="hu-HU" altLang="hu-HU" sz="2800" dirty="0">
                <a:solidFill>
                  <a:srgbClr val="FF3300"/>
                </a:solidFill>
                <a:effectLst/>
              </a:rPr>
              <a:t>terméke</a:t>
            </a:r>
            <a:r>
              <a:rPr lang="hu-HU" altLang="hu-HU" sz="2800" dirty="0">
                <a:effectLst/>
              </a:rPr>
              <a:t>, mint például egy gyárnak a televízió. Szüksége van megfelelő bevételre, az alkalmazottait fizetnie kell.</a:t>
            </a:r>
          </a:p>
          <a:p>
            <a:r>
              <a:rPr lang="hu-HU" altLang="hu-HU" sz="2800" dirty="0">
                <a:effectLst/>
              </a:rPr>
              <a:t>A másolást </a:t>
            </a:r>
            <a:r>
              <a:rPr lang="hu-HU" altLang="hu-HU" sz="2800" dirty="0">
                <a:solidFill>
                  <a:srgbClr val="FF3300"/>
                </a:solidFill>
                <a:effectLst/>
              </a:rPr>
              <a:t>technikailag </a:t>
            </a:r>
            <a:r>
              <a:rPr lang="hu-HU" altLang="hu-HU" sz="2800" dirty="0">
                <a:effectLst/>
              </a:rPr>
              <a:t>igyekszenek megakadályozni a másolás elleni védelemmel, de gyakori a védelem feltörése.</a:t>
            </a:r>
          </a:p>
          <a:p>
            <a:endParaRPr lang="hu-HU" alt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800" b="1" i="1" u="sng">
                <a:solidFill>
                  <a:srgbClr val="FFFF00"/>
                </a:solidFill>
                <a:effectLst/>
              </a:rPr>
              <a:t>Licencszerződés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effectLst/>
              </a:rPr>
              <a:t>Leírja, hogy a szoftvert milyen </a:t>
            </a:r>
            <a:r>
              <a:rPr lang="hu-HU" altLang="hu-HU" sz="2800">
                <a:solidFill>
                  <a:srgbClr val="FF3300"/>
                </a:solidFill>
                <a:effectLst/>
              </a:rPr>
              <a:t>feltételekkel</a:t>
            </a:r>
            <a:r>
              <a:rPr lang="hu-HU" altLang="hu-HU" sz="2800">
                <a:effectLst/>
              </a:rPr>
              <a:t> szabad használni.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effectLst/>
              </a:rPr>
              <a:t>A megvásárolt szoftvert csak annyi </a:t>
            </a:r>
            <a:r>
              <a:rPr lang="hu-HU" altLang="hu-HU" sz="2800">
                <a:solidFill>
                  <a:srgbClr val="FF3300"/>
                </a:solidFill>
                <a:effectLst/>
              </a:rPr>
              <a:t>példányban </a:t>
            </a:r>
            <a:r>
              <a:rPr lang="hu-HU" altLang="hu-HU" sz="2800">
                <a:effectLst/>
              </a:rPr>
              <a:t>használhatjuk, amennyire a jogot megvettük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solidFill>
                  <a:srgbClr val="FF3300"/>
                </a:solidFill>
                <a:effectLst/>
              </a:rPr>
              <a:t>Nem adható tovább</a:t>
            </a:r>
            <a:r>
              <a:rPr lang="hu-HU" altLang="hu-HU" sz="2800">
                <a:effectLst/>
              </a:rPr>
              <a:t>. Általában egy tartalék biztonsági másolat készíthető róla. A számla és az eredeti lemez megőrzendő.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effectLst/>
              </a:rPr>
              <a:t>A regisztrációs kártyát vissza kell küldeni, vagy az interneten kell </a:t>
            </a:r>
            <a:r>
              <a:rPr lang="hu-HU" altLang="hu-HU" sz="2800">
                <a:solidFill>
                  <a:srgbClr val="FF3300"/>
                </a:solidFill>
                <a:effectLst/>
              </a:rPr>
              <a:t>regisztrálni</a:t>
            </a:r>
          </a:p>
          <a:p>
            <a:pPr>
              <a:lnSpc>
                <a:spcPct val="90000"/>
              </a:lnSpc>
            </a:pPr>
            <a:endParaRPr lang="hu-HU" altLang="hu-H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>
                <a:effectLst/>
              </a:rPr>
              <a:t>Felhasználói jogi szempontból:</a:t>
            </a:r>
            <a:br>
              <a:rPr lang="hu-HU" altLang="hu-HU" sz="4000">
                <a:effectLst/>
              </a:rPr>
            </a:br>
            <a:endParaRPr lang="hu-HU" altLang="hu-HU" sz="4000"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400" b="1" i="1" u="sng" dirty="0" smtClean="0">
                <a:solidFill>
                  <a:srgbClr val="FFFF00"/>
                </a:solidFill>
                <a:effectLst/>
              </a:rPr>
              <a:t>Teljes jogú, Szabad </a:t>
            </a:r>
            <a:r>
              <a:rPr lang="hu-HU" altLang="hu-HU" sz="2400" b="1" i="1" u="sng" dirty="0">
                <a:solidFill>
                  <a:srgbClr val="FFFF00"/>
                </a:solidFill>
                <a:effectLst/>
              </a:rPr>
              <a:t>szoftverek: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FF3300"/>
                </a:solidFill>
                <a:effectLst/>
              </a:rPr>
              <a:t>	Ingyenes</a:t>
            </a:r>
            <a:r>
              <a:rPr lang="hu-HU" altLang="hu-HU" sz="2400" dirty="0">
                <a:effectLst/>
              </a:rPr>
              <a:t>, szabadon használható és terjeszthető szoftverek, a </a:t>
            </a:r>
            <a:r>
              <a:rPr lang="hu-HU" altLang="hu-HU" sz="2400" dirty="0">
                <a:solidFill>
                  <a:srgbClr val="FF3300"/>
                </a:solidFill>
                <a:effectLst/>
              </a:rPr>
              <a:t>forráskód megismerhető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AutoNum type="arabicPeriod" startAt="2"/>
            </a:pPr>
            <a:r>
              <a:rPr lang="hu-HU" altLang="hu-HU" sz="2400" b="1" i="1" u="sng" dirty="0">
                <a:solidFill>
                  <a:srgbClr val="FFFF00"/>
                </a:solidFill>
                <a:effectLst/>
              </a:rPr>
              <a:t>Freeware programok: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dirty="0">
                <a:solidFill>
                  <a:srgbClr val="FF3300"/>
                </a:solidFill>
                <a:effectLst/>
              </a:rPr>
              <a:t>	Ingyenes</a:t>
            </a:r>
            <a:r>
              <a:rPr lang="hu-HU" altLang="hu-HU" sz="2400" dirty="0">
                <a:effectLst/>
              </a:rPr>
              <a:t>, szabadon felhasználhatók és terjeszthetők, de </a:t>
            </a:r>
            <a:r>
              <a:rPr lang="hu-HU" altLang="hu-HU" sz="2400" dirty="0">
                <a:solidFill>
                  <a:srgbClr val="FF3300"/>
                </a:solidFill>
                <a:effectLst/>
              </a:rPr>
              <a:t>nem szabad visszafejteni a forráskódot</a:t>
            </a:r>
            <a:r>
              <a:rPr lang="hu-HU" altLang="hu-HU" sz="2400" dirty="0">
                <a:effectLst/>
              </a:rPr>
              <a:t>. A szerzői jog az </a:t>
            </a:r>
            <a:r>
              <a:rPr lang="hu-HU" altLang="hu-HU" sz="2400" dirty="0" err="1">
                <a:effectLst/>
              </a:rPr>
              <a:t>alkotoé</a:t>
            </a:r>
            <a:r>
              <a:rPr lang="hu-HU" altLang="hu-HU" sz="2400" dirty="0">
                <a:effectLst/>
              </a:rPr>
              <a:t>. A cégé.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AutoNum type="arabicPeriod" startAt="3"/>
            </a:pPr>
            <a:r>
              <a:rPr lang="hu-HU" altLang="hu-HU" sz="2400" b="1" i="1" u="sng" dirty="0">
                <a:solidFill>
                  <a:srgbClr val="FFFF00"/>
                </a:solidFill>
                <a:effectLst/>
              </a:rPr>
              <a:t>Shareware programok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dirty="0">
                <a:effectLst/>
              </a:rPr>
              <a:t>	Ingyenesen beszerezhetőek és terjeszthetőek, de nem működnek </a:t>
            </a:r>
            <a:r>
              <a:rPr lang="hu-HU" altLang="hu-HU" sz="2400" dirty="0" err="1">
                <a:effectLst/>
              </a:rPr>
              <a:t>teljeskörűen</a:t>
            </a:r>
            <a:r>
              <a:rPr lang="hu-HU" altLang="hu-HU" sz="2400" dirty="0">
                <a:effectLst/>
              </a:rPr>
              <a:t>, illetve csak bizonyos ideig használhatók. </a:t>
            </a:r>
            <a:r>
              <a:rPr lang="hu-HU" altLang="hu-HU" sz="2400" dirty="0">
                <a:solidFill>
                  <a:srgbClr val="FF3300"/>
                </a:solidFill>
                <a:effectLst/>
              </a:rPr>
              <a:t>A teljes verzióért fizetni kell</a:t>
            </a:r>
            <a:r>
              <a:rPr lang="hu-HU" altLang="hu-HU" sz="2400" dirty="0">
                <a:effectLst/>
              </a:rPr>
              <a:t> és regisztráltatni</a:t>
            </a:r>
            <a:r>
              <a:rPr lang="hu-HU" altLang="hu-HU" sz="2400" dirty="0" smtClean="0">
                <a:effectLst/>
              </a:rPr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 startAt="4"/>
            </a:pPr>
            <a:r>
              <a:rPr lang="hu-HU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</a:t>
            </a:r>
            <a:r>
              <a:rPr lang="hu-H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smtClean="0">
                <a:effectLst/>
              </a:rPr>
              <a:t>általában </a:t>
            </a:r>
            <a:r>
              <a:rPr lang="hu-HU" sz="2400" dirty="0">
                <a:effectLst/>
              </a:rPr>
              <a:t>30 napos teljes jogú használat, de nem terjeszthető szabadon (reklám, kipróbálás)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400" dirty="0">
              <a:effectLst/>
            </a:endParaRPr>
          </a:p>
          <a:p>
            <a:pPr marL="457200" indent="-457200">
              <a:lnSpc>
                <a:spcPct val="90000"/>
              </a:lnSpc>
            </a:pPr>
            <a:endParaRPr lang="hu-HU" altLang="hu-HU" sz="2400" dirty="0">
              <a:effectLst/>
            </a:endParaRPr>
          </a:p>
          <a:p>
            <a:pPr marL="457200" indent="-457200">
              <a:lnSpc>
                <a:spcPct val="90000"/>
              </a:lnSpc>
            </a:pP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Verziószám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>
                <a:effectLst/>
              </a:rPr>
              <a:t>Szoftverek és hardverek </a:t>
            </a:r>
            <a:r>
              <a:rPr lang="hu-HU" altLang="hu-HU" sz="2400">
                <a:solidFill>
                  <a:srgbClr val="FF3300"/>
                </a:solidFill>
                <a:effectLst/>
              </a:rPr>
              <a:t>egy adott változatát</a:t>
            </a:r>
            <a:r>
              <a:rPr lang="hu-HU" altLang="hu-HU" sz="2400">
                <a:effectLst/>
              </a:rPr>
              <a:t> azonosító egyedi szám vagy számsorozat.</a:t>
            </a:r>
            <a:br>
              <a:rPr lang="hu-HU" altLang="hu-HU" sz="2400">
                <a:effectLst/>
              </a:rPr>
            </a:br>
            <a:r>
              <a:rPr lang="hu-HU" altLang="hu-HU" sz="2400">
                <a:effectLst/>
              </a:rPr>
              <a:t>A készítők a termék fejlesztése során a verziószám növelésével jelzik az előrehaladás folyamatát. </a:t>
            </a:r>
          </a:p>
          <a:p>
            <a:pPr>
              <a:lnSpc>
                <a:spcPct val="80000"/>
              </a:lnSpc>
            </a:pPr>
            <a:r>
              <a:rPr lang="hu-HU" altLang="hu-HU" sz="2400">
                <a:effectLst/>
              </a:rPr>
              <a:t>A számozás tipikusan 0.1-ről indul, és az 1.0 verziószámot az első hivatalos kiadás alkalmával éri el. </a:t>
            </a:r>
          </a:p>
          <a:p>
            <a:pPr>
              <a:lnSpc>
                <a:spcPct val="80000"/>
              </a:lnSpc>
            </a:pPr>
            <a:r>
              <a:rPr lang="hu-HU" altLang="hu-HU" sz="2400">
                <a:effectLst/>
              </a:rPr>
              <a:t>Ezek után a kisebb fejlesztéseket a </a:t>
            </a:r>
            <a:r>
              <a:rPr lang="hu-HU" altLang="hu-HU" sz="2400">
                <a:solidFill>
                  <a:srgbClr val="FF3300"/>
                </a:solidFill>
                <a:effectLst/>
              </a:rPr>
              <a:t>másodverziószám </a:t>
            </a:r>
            <a:r>
              <a:rPr lang="hu-HU" altLang="hu-HU" sz="2400">
                <a:effectLst/>
              </a:rPr>
              <a:t>növelésével (pl. 1.1), míg a jelentős változtatásokat az elsődleges verziószám változatatásával (pl. </a:t>
            </a:r>
            <a:r>
              <a:rPr lang="hu-HU" altLang="hu-HU" sz="2400" i="1">
                <a:effectLst/>
              </a:rPr>
              <a:t>2</a:t>
            </a:r>
            <a:r>
              <a:rPr lang="hu-HU" altLang="hu-HU" sz="2400">
                <a:effectLst/>
              </a:rPr>
              <a:t>.0) szokás jelezni.</a:t>
            </a:r>
          </a:p>
          <a:p>
            <a:pPr>
              <a:lnSpc>
                <a:spcPct val="80000"/>
              </a:lnSpc>
            </a:pPr>
            <a:r>
              <a:rPr lang="hu-HU" altLang="hu-HU" sz="2400">
                <a:effectLst/>
              </a:rPr>
              <a:t>A rendkívül gyakran frissített/kiadott szoftverek esetében egy </a:t>
            </a:r>
            <a:r>
              <a:rPr lang="hu-HU" altLang="hu-HU" sz="2400">
                <a:solidFill>
                  <a:srgbClr val="FF3300"/>
                </a:solidFill>
                <a:effectLst/>
              </a:rPr>
              <a:t>harmadlagos verziószámot</a:t>
            </a:r>
            <a:r>
              <a:rPr lang="hu-HU" altLang="hu-HU" sz="2400">
                <a:effectLst/>
              </a:rPr>
              <a:t> is be szoktak vezetni (pl. 1.2.1), amely lehetővé teszi a csak igen apró módosításokat tartalmazó változatok megkülönböztetését is. </a:t>
            </a:r>
          </a:p>
          <a:p>
            <a:pPr>
              <a:lnSpc>
                <a:spcPct val="80000"/>
              </a:lnSpc>
            </a:pP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szoftverek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Működésmód szerint</a:t>
            </a:r>
          </a:p>
          <a:p>
            <a:pPr lvl="1"/>
            <a:r>
              <a:rPr lang="hu-HU" altLang="hu-HU" dirty="0"/>
              <a:t>Tranziens</a:t>
            </a:r>
          </a:p>
          <a:p>
            <a:pPr lvl="1"/>
            <a:r>
              <a:rPr lang="hu-HU" altLang="hu-HU" dirty="0"/>
              <a:t>Rezidens</a:t>
            </a:r>
          </a:p>
          <a:p>
            <a:r>
              <a:rPr lang="hu-HU" altLang="hu-HU" dirty="0"/>
              <a:t>Funkció szerint</a:t>
            </a:r>
          </a:p>
          <a:p>
            <a:pPr lvl="1"/>
            <a:r>
              <a:rPr lang="hu-HU" altLang="hu-HU" dirty="0"/>
              <a:t>BIOS</a:t>
            </a:r>
          </a:p>
          <a:p>
            <a:pPr lvl="1"/>
            <a:r>
              <a:rPr lang="hu-HU" altLang="hu-HU" dirty="0"/>
              <a:t>Operációs rendszer</a:t>
            </a:r>
          </a:p>
          <a:p>
            <a:pPr lvl="1"/>
            <a:r>
              <a:rPr lang="hu-HU" altLang="hu-HU" dirty="0"/>
              <a:t>Alkalmazói rendszerek</a:t>
            </a:r>
          </a:p>
          <a:p>
            <a:pPr lvl="1"/>
            <a:r>
              <a:rPr lang="hu-HU" altLang="hu-HU" dirty="0"/>
              <a:t>Fejlesztő rendszerek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7786799"/>
      </p:ext>
    </p:extLst>
  </p:cSld>
  <p:clrMapOvr>
    <a:masterClrMapping/>
  </p:clrMapOvr>
</p:sld>
</file>

<file path=ppt/theme/theme1.xml><?xml version="1.0" encoding="utf-8"?>
<a:theme xmlns:a="http://schemas.openxmlformats.org/drawingml/2006/main" name="Űrpálya">
  <a:themeElements>
    <a:clrScheme name="Űrpály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Űrpály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Űrpály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Űrpály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695</Words>
  <Application>Microsoft Office PowerPoint</Application>
  <PresentationFormat>Diavetítés a képernyőre (4:3 oldalarány)</PresentationFormat>
  <Paragraphs>191</Paragraphs>
  <Slides>27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Garamond</vt:lpstr>
      <vt:lpstr>Symbol</vt:lpstr>
      <vt:lpstr>Times New Roman</vt:lpstr>
      <vt:lpstr>Wingdings</vt:lpstr>
      <vt:lpstr>Űrpálya</vt:lpstr>
      <vt:lpstr>Klip</vt:lpstr>
      <vt:lpstr>A szoftver</vt:lpstr>
      <vt:lpstr>PowerPoint bemutató</vt:lpstr>
      <vt:lpstr>PowerPoint bemutató</vt:lpstr>
      <vt:lpstr>PowerPoint bemutató</vt:lpstr>
      <vt:lpstr>Amit a szoftverek felhasználásáról tudni kell</vt:lpstr>
      <vt:lpstr>PowerPoint bemutató</vt:lpstr>
      <vt:lpstr>Felhasználói jogi szempontból: </vt:lpstr>
      <vt:lpstr>Verziószám</vt:lpstr>
      <vt:lpstr>A szoftverek csoportosítása</vt:lpstr>
      <vt:lpstr>PowerPoint bemutató</vt:lpstr>
      <vt:lpstr>BIOS</vt:lpstr>
      <vt:lpstr>Operációs rendszerek</vt:lpstr>
      <vt:lpstr>Az operációs rendszer feladatai</vt:lpstr>
      <vt:lpstr>Az operációs rendszer lehet:</vt:lpstr>
      <vt:lpstr>Alkalmazói szoftverek</vt:lpstr>
      <vt:lpstr>Fejlesztő rendszerek</vt:lpstr>
      <vt:lpstr>A szoftverek használhatósága</vt:lpstr>
      <vt:lpstr>Használhatóság szerinti szoftverkategóriák</vt:lpstr>
      <vt:lpstr>Az operációs rendszerek osztályozása</vt:lpstr>
      <vt:lpstr>Multitasking megoldások</vt:lpstr>
      <vt:lpstr>Az adatok feldolgozása alapján</vt:lpstr>
      <vt:lpstr>PowerPoint bemutató</vt:lpstr>
      <vt:lpstr>Szerzői jog</vt:lpstr>
      <vt:lpstr>A szoftverek szerzői jogairól</vt:lpstr>
      <vt:lpstr>Másolásvédelem </vt:lpstr>
      <vt:lpstr>Jogtiszta szoftverek előnyei</vt:lpstr>
      <vt:lpstr>PowerPoint bemutató</vt:lpstr>
    </vt:vector>
  </TitlesOfParts>
  <Company>BSAFTPZ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szoftver</dc:title>
  <dc:creator>Vass Katalin</dc:creator>
  <cp:lastModifiedBy>Nagy Zsolt</cp:lastModifiedBy>
  <cp:revision>54</cp:revision>
  <dcterms:created xsi:type="dcterms:W3CDTF">2006-10-09T11:35:08Z</dcterms:created>
  <dcterms:modified xsi:type="dcterms:W3CDTF">2015-02-09T10:20:53Z</dcterms:modified>
</cp:coreProperties>
</file>